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0" r:id="rId4"/>
    <p:sldId id="269" r:id="rId5"/>
    <p:sldId id="258" r:id="rId6"/>
    <p:sldId id="261" r:id="rId7"/>
    <p:sldId id="257" r:id="rId8"/>
    <p:sldId id="260" r:id="rId9"/>
    <p:sldId id="273" r:id="rId10"/>
    <p:sldId id="268" r:id="rId11"/>
    <p:sldId id="264" r:id="rId12"/>
    <p:sldId id="263" r:id="rId13"/>
    <p:sldId id="265" r:id="rId14"/>
    <p:sldId id="259" r:id="rId15"/>
    <p:sldId id="267" r:id="rId16"/>
    <p:sldId id="266" r:id="rId17"/>
    <p:sldId id="272" r:id="rId18"/>
    <p:sldId id="271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7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1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2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3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8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56260-B8A8-46B7-84E3-8469A4073BF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gofDM2gAi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Saturn 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  <a:endParaRPr lang="en-US" dirty="0" smtClean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95753" y="51652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Apollo 11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5" y="809744"/>
            <a:ext cx="4123888" cy="746416"/>
          </a:xfrm>
        </p:spPr>
        <p:txBody>
          <a:bodyPr/>
          <a:lstStyle/>
          <a:p>
            <a:pPr algn="ctr"/>
            <a:r>
              <a:rPr lang="en-US" dirty="0" smtClean="0"/>
              <a:t>(IBM)</a:t>
            </a:r>
            <a:br>
              <a:rPr lang="en-US" dirty="0" smtClean="0"/>
            </a:br>
            <a:r>
              <a:rPr lang="en-US" dirty="0" smtClean="0"/>
              <a:t>Huntsville Plant</a:t>
            </a:r>
            <a:br>
              <a:rPr lang="en-US" dirty="0" smtClean="0"/>
            </a:br>
            <a:r>
              <a:rPr lang="en-US" dirty="0" smtClean="0"/>
              <a:t>(Instrument Unit)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0" r="8859"/>
          <a:stretch/>
        </p:blipFill>
        <p:spPr>
          <a:xfrm>
            <a:off x="4244829" y="0"/>
            <a:ext cx="7910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705" y="42148"/>
            <a:ext cx="10515600" cy="1325563"/>
          </a:xfrm>
        </p:spPr>
        <p:txBody>
          <a:bodyPr/>
          <a:lstStyle/>
          <a:p>
            <a:r>
              <a:rPr lang="en-US" dirty="0" smtClean="0"/>
              <a:t>The Pregnant Guppy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3" r="642" b="6605"/>
          <a:stretch/>
        </p:blipFill>
        <p:spPr>
          <a:xfrm>
            <a:off x="0" y="1400438"/>
            <a:ext cx="12185010" cy="54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921" b="3303"/>
          <a:stretch/>
        </p:blipFill>
        <p:spPr>
          <a:xfrm>
            <a:off x="313516" y="0"/>
            <a:ext cx="11502377" cy="68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733" b="4397"/>
          <a:stretch/>
        </p:blipFill>
        <p:spPr>
          <a:xfrm>
            <a:off x="0" y="-46138"/>
            <a:ext cx="12202238" cy="69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8" r="-152"/>
          <a:stretch/>
        </p:blipFill>
        <p:spPr>
          <a:xfrm>
            <a:off x="0" y="-20688"/>
            <a:ext cx="6694415" cy="6878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41"/>
          <a:stretch/>
        </p:blipFill>
        <p:spPr>
          <a:xfrm>
            <a:off x="6279160" y="-20688"/>
            <a:ext cx="5912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025" b="2997"/>
          <a:stretch/>
        </p:blipFill>
        <p:spPr>
          <a:xfrm>
            <a:off x="3340800" y="1051283"/>
            <a:ext cx="5752866" cy="58067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1740"/>
            <a:ext cx="11891394" cy="1093024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ynamic Test Facility (Marshall Space Flight Center)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941" y="1602297"/>
            <a:ext cx="3482038" cy="5255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55" r="8208"/>
          <a:stretch/>
        </p:blipFill>
        <p:spPr>
          <a:xfrm>
            <a:off x="0" y="1602297"/>
            <a:ext cx="4246323" cy="5255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379" r="21477"/>
          <a:stretch/>
        </p:blipFill>
        <p:spPr>
          <a:xfrm>
            <a:off x="4246323" y="1602297"/>
            <a:ext cx="4411116" cy="52557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136" y="276734"/>
            <a:ext cx="6921617" cy="1325563"/>
          </a:xfrm>
        </p:spPr>
        <p:txBody>
          <a:bodyPr/>
          <a:lstStyle/>
          <a:p>
            <a:pPr algn="ctr"/>
            <a:r>
              <a:rPr lang="en-US" dirty="0" smtClean="0"/>
              <a:t>	Mississippi Test Facility</a:t>
            </a:r>
            <a:br>
              <a:rPr lang="en-US" dirty="0" smtClean="0"/>
            </a:br>
            <a:r>
              <a:rPr lang="en-US" dirty="0" smtClean="0"/>
              <a:t>	S-IC					S-II</a:t>
            </a:r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825219" y="67112"/>
            <a:ext cx="3049398" cy="1568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Sacramento </a:t>
            </a:r>
          </a:p>
          <a:p>
            <a:pPr algn="ctr"/>
            <a:r>
              <a:rPr lang="en-US" dirty="0" smtClean="0"/>
              <a:t>Test Facility</a:t>
            </a:r>
            <a:endParaRPr lang="en-US" dirty="0"/>
          </a:p>
          <a:p>
            <a:pPr algn="ctr"/>
            <a:r>
              <a:rPr lang="en-US" dirty="0" smtClean="0"/>
              <a:t>S-IVB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6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630" b="7068"/>
          <a:stretch/>
        </p:blipFill>
        <p:spPr>
          <a:xfrm>
            <a:off x="-2895" y="-1"/>
            <a:ext cx="12194895" cy="68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21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63" y="293819"/>
            <a:ext cx="1480657" cy="1325563"/>
          </a:xfrm>
        </p:spPr>
        <p:txBody>
          <a:bodyPr/>
          <a:lstStyle/>
          <a:p>
            <a:pPr algn="ctr"/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Used</a:t>
            </a:r>
            <a:br>
              <a:rPr lang="en-US" dirty="0" smtClean="0"/>
            </a:br>
            <a:r>
              <a:rPr lang="en-US" dirty="0" smtClean="0"/>
              <a:t>F-1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68" y="0"/>
            <a:ext cx="1027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54" y="1"/>
            <a:ext cx="10515600" cy="890954"/>
          </a:xfrm>
        </p:spPr>
        <p:txBody>
          <a:bodyPr/>
          <a:lstStyle/>
          <a:p>
            <a:r>
              <a:rPr lang="en-US" dirty="0" smtClean="0"/>
              <a:t>Saturn V Mission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69" y="944524"/>
            <a:ext cx="4968631" cy="4351338"/>
          </a:xfrm>
        </p:spPr>
        <p:txBody>
          <a:bodyPr/>
          <a:lstStyle/>
          <a:p>
            <a:r>
              <a:rPr lang="en-US" dirty="0" smtClean="0"/>
              <a:t>SA-500F (May-October 1966)</a:t>
            </a:r>
          </a:p>
          <a:p>
            <a:pPr lvl="1"/>
            <a:r>
              <a:rPr lang="en-US" dirty="0" smtClean="0"/>
              <a:t>Facilities integration vehicle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Apollo 4 (November 1967)</a:t>
            </a:r>
          </a:p>
          <a:p>
            <a:pPr lvl="1"/>
            <a:r>
              <a:rPr lang="en-US" dirty="0" smtClean="0"/>
              <a:t>All-up </a:t>
            </a:r>
            <a:r>
              <a:rPr lang="en-US" dirty="0"/>
              <a:t>t</a:t>
            </a:r>
            <a:r>
              <a:rPr lang="en-US" dirty="0" smtClean="0"/>
              <a:t>est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Apollo 6 (April, 1968)</a:t>
            </a:r>
          </a:p>
          <a:p>
            <a:pPr lvl="1"/>
            <a:r>
              <a:rPr lang="en-US" dirty="0" smtClean="0"/>
              <a:t>Pogo</a:t>
            </a:r>
          </a:p>
          <a:p>
            <a:pPr lvl="1"/>
            <a:r>
              <a:rPr lang="en-US" dirty="0" smtClean="0"/>
              <a:t>SLA failure</a:t>
            </a:r>
          </a:p>
          <a:p>
            <a:pPr lvl="1"/>
            <a:r>
              <a:rPr lang="en-US" dirty="0" smtClean="0"/>
              <a:t>Two S-II engine failures</a:t>
            </a:r>
          </a:p>
          <a:p>
            <a:pPr lvl="1"/>
            <a:r>
              <a:rPr lang="en-US" dirty="0" smtClean="0"/>
              <a:t>S-IVB restart failure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Apollo 8 (December, 1968)</a:t>
            </a:r>
          </a:p>
          <a:p>
            <a:pPr lvl="1"/>
            <a:r>
              <a:rPr lang="en-US" dirty="0" smtClean="0"/>
              <a:t>First crewed flight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14" y="-53568"/>
            <a:ext cx="5548923" cy="70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4183" r="2910" b="3722"/>
          <a:stretch/>
        </p:blipFill>
        <p:spPr>
          <a:xfrm>
            <a:off x="1430323" y="0"/>
            <a:ext cx="9232084" cy="6669062"/>
          </a:xfrm>
        </p:spPr>
      </p:pic>
    </p:spTree>
    <p:extLst>
      <p:ext uri="{BB962C8B-B14F-4D97-AF65-F5344CB8AC3E}">
        <p14:creationId xmlns:p14="http://schemas.microsoft.com/office/powerpoint/2010/main" val="13413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Moon Machines Video (“Saturn V”)</a:t>
            </a:r>
          </a:p>
          <a:p>
            <a:pPr lvl="1"/>
            <a:r>
              <a:rPr lang="en-US" dirty="0" smtClean="0"/>
              <a:t>An overview of Marshall Space Flight Center’s Saturn V development</a:t>
            </a:r>
          </a:p>
          <a:p>
            <a:pPr lvl="5"/>
            <a:endParaRPr lang="en-US" dirty="0" smtClean="0"/>
          </a:p>
          <a:p>
            <a:r>
              <a:rPr lang="en-US" dirty="0" err="1" smtClean="0"/>
              <a:t>Bilstein</a:t>
            </a:r>
            <a:r>
              <a:rPr lang="en-US" dirty="0" smtClean="0"/>
              <a:t> Chapter 2 (“Aerospace Alphabet: ABMA, ARPA, MSFC”)</a:t>
            </a:r>
          </a:p>
          <a:p>
            <a:pPr lvl="1"/>
            <a:r>
              <a:rPr lang="en-US" dirty="0" smtClean="0"/>
              <a:t>The evolution of the Saturn design</a:t>
            </a:r>
          </a:p>
          <a:p>
            <a:pPr lvl="4"/>
            <a:endParaRPr lang="en-US" dirty="0"/>
          </a:p>
          <a:p>
            <a:r>
              <a:rPr lang="en-US" dirty="0" err="1" smtClean="0"/>
              <a:t>Bilstein</a:t>
            </a:r>
            <a:r>
              <a:rPr lang="en-US" dirty="0" smtClean="0"/>
              <a:t> Chapter 6 (“From the S-IV to the S-IVB)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evelopment of the third stage</a:t>
            </a:r>
          </a:p>
          <a:p>
            <a:pPr lvl="4"/>
            <a:endParaRPr lang="en-US" dirty="0" smtClean="0"/>
          </a:p>
          <a:p>
            <a:r>
              <a:rPr lang="en-US" dirty="0" err="1" smtClean="0"/>
              <a:t>Bilstein</a:t>
            </a:r>
            <a:r>
              <a:rPr lang="en-US" dirty="0" smtClean="0"/>
              <a:t> Chapter 7 (“The Lower Stages: S-IC and S-II)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evelopment of the first and second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778" y="0"/>
            <a:ext cx="50581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8904" cy="68420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3732" y="1"/>
            <a:ext cx="2128217" cy="2269222"/>
          </a:xfrm>
        </p:spPr>
        <p:txBody>
          <a:bodyPr/>
          <a:lstStyle/>
          <a:p>
            <a:r>
              <a:rPr lang="en-US" dirty="0" smtClean="0"/>
              <a:t>      J-2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 3" panose="05040102010807070707" pitchFamily="18" charset="2"/>
              </a:rPr>
              <a:t>F-1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597" y="4098022"/>
            <a:ext cx="3664488" cy="2744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1586" y="3248520"/>
            <a:ext cx="1757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Rocketdyne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Santa </a:t>
            </a:r>
            <a:r>
              <a:rPr lang="en-US" dirty="0" err="1" smtClean="0"/>
              <a:t>Susanah</a:t>
            </a:r>
            <a:endParaRPr lang="en-US" dirty="0" smtClean="0"/>
          </a:p>
          <a:p>
            <a:pPr algn="ctr"/>
            <a:r>
              <a:rPr lang="en-US" dirty="0" smtClean="0"/>
              <a:t>Field Laboratory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3" t="9301" r="1487" b="3040"/>
          <a:stretch/>
        </p:blipFill>
        <p:spPr>
          <a:xfrm>
            <a:off x="3664874" y="58723"/>
            <a:ext cx="5919548" cy="68672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903"/>
            <a:ext cx="2634842" cy="1325563"/>
          </a:xfrm>
        </p:spPr>
        <p:txBody>
          <a:bodyPr/>
          <a:lstStyle/>
          <a:p>
            <a:pPr algn="ctr"/>
            <a:r>
              <a:rPr lang="en-US" dirty="0" smtClean="0"/>
              <a:t>S-IC</a:t>
            </a:r>
            <a:br>
              <a:rPr lang="en-US" dirty="0" smtClean="0"/>
            </a:br>
            <a:r>
              <a:rPr lang="en-US" dirty="0" smtClean="0"/>
              <a:t>First Stage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(Boeing) </a:t>
            </a:r>
            <a:r>
              <a:rPr lang="en-US" dirty="0" err="1" smtClean="0"/>
              <a:t>Michoud</a:t>
            </a:r>
            <a:r>
              <a:rPr lang="en-US" dirty="0" smtClean="0"/>
              <a:t> Assembly Facility (S-IC)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221" y="2655735"/>
            <a:ext cx="4096167" cy="3244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289" t="17936"/>
          <a:stretch/>
        </p:blipFill>
        <p:spPr>
          <a:xfrm>
            <a:off x="1" y="1770708"/>
            <a:ext cx="8229600" cy="49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58" y="0"/>
            <a:ext cx="8907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99147"/>
            <a:ext cx="4358782" cy="2457974"/>
          </a:xfrm>
        </p:spPr>
        <p:txBody>
          <a:bodyPr/>
          <a:lstStyle/>
          <a:p>
            <a:pPr algn="ctr"/>
            <a:r>
              <a:rPr lang="en-US" dirty="0" smtClean="0"/>
              <a:t>(North American)</a:t>
            </a:r>
            <a:br>
              <a:rPr lang="en-US" dirty="0" smtClean="0"/>
            </a:br>
            <a:r>
              <a:rPr lang="en-US" dirty="0" smtClean="0"/>
              <a:t>Seal Beach </a:t>
            </a:r>
            <a:br>
              <a:rPr lang="en-US" dirty="0" smtClean="0"/>
            </a:br>
            <a:r>
              <a:rPr lang="en-US" dirty="0" smtClean="0"/>
              <a:t>Assembly Facility </a:t>
            </a:r>
            <a:br>
              <a:rPr lang="en-US" dirty="0" smtClean="0"/>
            </a:br>
            <a:r>
              <a:rPr lang="en-US" dirty="0" smtClean="0"/>
              <a:t>(S-II Second Stage)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1" t="13236" r="556" b="13516"/>
          <a:stretch/>
        </p:blipFill>
        <p:spPr>
          <a:xfrm>
            <a:off x="4425193" y="12584"/>
            <a:ext cx="7766808" cy="68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752"/>
          <a:stretch/>
        </p:blipFill>
        <p:spPr>
          <a:xfrm>
            <a:off x="953140" y="0"/>
            <a:ext cx="10581722" cy="68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2" y="-1189"/>
            <a:ext cx="10515600" cy="1325563"/>
          </a:xfrm>
        </p:spPr>
        <p:txBody>
          <a:bodyPr/>
          <a:lstStyle/>
          <a:p>
            <a:r>
              <a:rPr lang="en-US" dirty="0" smtClean="0"/>
              <a:t>(Douglas) Huntington Beach Facility</a:t>
            </a:r>
            <a:br>
              <a:rPr lang="en-US" dirty="0" smtClean="0"/>
            </a:br>
            <a:r>
              <a:rPr lang="en-US" dirty="0" smtClean="0"/>
              <a:t>(S-IVB Third Stage)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5864"/>
            <a:ext cx="5170416" cy="2301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228" t="13884" r="21181" b="3180"/>
          <a:stretch/>
        </p:blipFill>
        <p:spPr>
          <a:xfrm>
            <a:off x="5170415" y="1170264"/>
            <a:ext cx="7021585" cy="56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181</Words>
  <Application>Microsoft Office PowerPoint</Application>
  <PresentationFormat>Widescreen</PresentationFormat>
  <Paragraphs>47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 3</vt:lpstr>
      <vt:lpstr>Office Theme</vt:lpstr>
      <vt:lpstr>The Saturn V</vt:lpstr>
      <vt:lpstr>PowerPoint Presentation</vt:lpstr>
      <vt:lpstr>      J-2→  F-1</vt:lpstr>
      <vt:lpstr>S-IC First Stage </vt:lpstr>
      <vt:lpstr>(Boeing) Michoud Assembly Facility (S-IC)</vt:lpstr>
      <vt:lpstr>PowerPoint Presentation</vt:lpstr>
      <vt:lpstr>(North American) Seal Beach  Assembly Facility  (S-II Second Stage)</vt:lpstr>
      <vt:lpstr>PowerPoint Presentation</vt:lpstr>
      <vt:lpstr>(Douglas) Huntington Beach Facility (S-IVB Third Stage)</vt:lpstr>
      <vt:lpstr>(IBM) Huntsville Plant (Instrument Unit)</vt:lpstr>
      <vt:lpstr>The Pregnant Guppy</vt:lpstr>
      <vt:lpstr>PowerPoint Presentation</vt:lpstr>
      <vt:lpstr>PowerPoint Presentation</vt:lpstr>
      <vt:lpstr>PowerPoint Presentation</vt:lpstr>
      <vt:lpstr>Dynamic Test Facility (Marshall Space Flight Center)</vt:lpstr>
      <vt:lpstr> Mississippi Test Facility  S-IC     S-II</vt:lpstr>
      <vt:lpstr>PowerPoint Presentation</vt:lpstr>
      <vt:lpstr>A Used F-1</vt:lpstr>
      <vt:lpstr>Saturn V Mission Sequence</vt:lpstr>
      <vt:lpstr>Discussion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Saturn V</dc:title>
  <dc:creator>The Tablet</dc:creator>
  <cp:lastModifiedBy>jj</cp:lastModifiedBy>
  <cp:revision>25</cp:revision>
  <dcterms:created xsi:type="dcterms:W3CDTF">2019-02-28T03:24:40Z</dcterms:created>
  <dcterms:modified xsi:type="dcterms:W3CDTF">2019-08-20T21:37:26Z</dcterms:modified>
</cp:coreProperties>
</file>