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67" r:id="rId4"/>
    <p:sldId id="269" r:id="rId5"/>
    <p:sldId id="268" r:id="rId6"/>
    <p:sldId id="257" r:id="rId7"/>
    <p:sldId id="259" r:id="rId8"/>
    <p:sldId id="260" r:id="rId9"/>
    <p:sldId id="262" r:id="rId10"/>
    <p:sldId id="264" r:id="rId11"/>
    <p:sldId id="263" r:id="rId12"/>
    <p:sldId id="265" r:id="rId13"/>
    <p:sldId id="266" r:id="rId14"/>
    <p:sldId id="276" r:id="rId15"/>
    <p:sldId id="274" r:id="rId16"/>
    <p:sldId id="273" r:id="rId17"/>
    <p:sldId id="275" r:id="rId18"/>
    <p:sldId id="270" r:id="rId19"/>
    <p:sldId id="282" r:id="rId20"/>
    <p:sldId id="272" r:id="rId21"/>
    <p:sldId id="271" r:id="rId22"/>
    <p:sldId id="280" r:id="rId23"/>
    <p:sldId id="28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9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0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62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28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088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944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6596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839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774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648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2990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476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3467F6-40C4-4D92-A8E6-7633AB8FB14E}" type="datetimeFigureOut">
              <a:rPr lang="en-US" smtClean="0"/>
              <a:t>9/18/2019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721AE-AAFB-440B-BC2C-6449989793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181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Lunar Module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INST 154</a:t>
            </a:r>
          </a:p>
          <a:p>
            <a:r>
              <a:rPr lang="en-US" dirty="0" smtClean="0"/>
              <a:t>Apollo at 50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5212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1153" y="0"/>
            <a:ext cx="6989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829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79" y="0"/>
            <a:ext cx="688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396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79" y="0"/>
            <a:ext cx="688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3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as You Go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Seats?</a:t>
            </a:r>
          </a:p>
          <a:p>
            <a:pPr lvl="1"/>
            <a:r>
              <a:rPr lang="en-US" dirty="0" smtClean="0"/>
              <a:t>Too heavy, too far from the windows</a:t>
            </a:r>
          </a:p>
          <a:p>
            <a:r>
              <a:rPr lang="en-US" dirty="0" smtClean="0"/>
              <a:t>Forward docking port?</a:t>
            </a:r>
          </a:p>
          <a:p>
            <a:pPr lvl="1"/>
            <a:r>
              <a:rPr lang="en-US" dirty="0" smtClean="0"/>
              <a:t>Too small to exit with a PLSS backpack</a:t>
            </a:r>
          </a:p>
          <a:p>
            <a:r>
              <a:rPr lang="en-US" dirty="0" smtClean="0"/>
              <a:t>Fuel cells?</a:t>
            </a:r>
          </a:p>
          <a:p>
            <a:pPr lvl="1"/>
            <a:r>
              <a:rPr lang="en-US" dirty="0" smtClean="0"/>
              <a:t>Too late</a:t>
            </a:r>
          </a:p>
          <a:p>
            <a:r>
              <a:rPr lang="en-US" dirty="0" smtClean="0"/>
              <a:t>Descent engine throttling</a:t>
            </a:r>
          </a:p>
          <a:p>
            <a:pPr lvl="1"/>
            <a:r>
              <a:rPr lang="en-US" dirty="0" smtClean="0"/>
              <a:t>Parallel development, but both worked</a:t>
            </a:r>
          </a:p>
          <a:p>
            <a:r>
              <a:rPr lang="en-US" dirty="0" smtClean="0"/>
              <a:t>Ascent engine injector</a:t>
            </a:r>
          </a:p>
          <a:p>
            <a:pPr lvl="1"/>
            <a:r>
              <a:rPr lang="en-US" dirty="0" smtClean="0"/>
              <a:t>No parallel development until 1967, but it was needed!</a:t>
            </a:r>
          </a:p>
        </p:txBody>
      </p:sp>
    </p:spTree>
    <p:extLst>
      <p:ext uri="{BB962C8B-B14F-4D97-AF65-F5344CB8AC3E}">
        <p14:creationId xmlns:p14="http://schemas.microsoft.com/office/powerpoint/2010/main" val="172468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351" y="196807"/>
            <a:ext cx="10515600" cy="707091"/>
          </a:xfrm>
        </p:spPr>
        <p:txBody>
          <a:bodyPr/>
          <a:lstStyle/>
          <a:p>
            <a:r>
              <a:rPr lang="en-US" dirty="0" smtClean="0"/>
              <a:t>Subcontracted LM Components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796925" y="1041023"/>
            <a:ext cx="347445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CALIFORNIA (contd.)</a:t>
            </a:r>
          </a:p>
          <a:p>
            <a:r>
              <a:rPr lang="en-US" sz="1200" dirty="0" smtClean="0"/>
              <a:t>Helium Explosive Valves</a:t>
            </a:r>
          </a:p>
          <a:p>
            <a:r>
              <a:rPr lang="en-US" sz="1200" dirty="0" smtClean="0"/>
              <a:t>Helium Filter</a:t>
            </a:r>
          </a:p>
          <a:p>
            <a:r>
              <a:rPr lang="en-US" sz="1200" dirty="0" smtClean="0"/>
              <a:t>Helium Pressure Valve </a:t>
            </a:r>
          </a:p>
          <a:p>
            <a:r>
              <a:rPr lang="en-US" sz="1200" dirty="0" smtClean="0"/>
              <a:t>Helium Quad Check Valve </a:t>
            </a:r>
          </a:p>
          <a:p>
            <a:r>
              <a:rPr lang="en-US" sz="1200" dirty="0" smtClean="0"/>
              <a:t>Helium Relief Valve </a:t>
            </a:r>
          </a:p>
          <a:p>
            <a:r>
              <a:rPr lang="en-US" sz="1200" dirty="0" smtClean="0"/>
              <a:t>Helium Valve - Descent Regulator</a:t>
            </a:r>
          </a:p>
          <a:p>
            <a:r>
              <a:rPr lang="en-US" sz="1200" dirty="0" smtClean="0"/>
              <a:t>High Pressure O2 Control Assembly</a:t>
            </a:r>
          </a:p>
          <a:p>
            <a:r>
              <a:rPr lang="en-US" sz="1200" dirty="0" smtClean="0"/>
              <a:t>Initiator </a:t>
            </a:r>
          </a:p>
          <a:p>
            <a:r>
              <a:rPr lang="en-US" sz="1200" dirty="0" err="1" smtClean="0"/>
              <a:t>Interstage</a:t>
            </a:r>
            <a:r>
              <a:rPr lang="en-US" sz="1200" dirty="0" smtClean="0"/>
              <a:t> Disconnect</a:t>
            </a:r>
          </a:p>
          <a:p>
            <a:r>
              <a:rPr lang="en-US" sz="1200" dirty="0" smtClean="0"/>
              <a:t>Landing Gear </a:t>
            </a:r>
            <a:r>
              <a:rPr lang="en-US" sz="1200" dirty="0" err="1" smtClean="0"/>
              <a:t>Uplock</a:t>
            </a:r>
            <a:r>
              <a:rPr lang="en-US" sz="1200" dirty="0" smtClean="0"/>
              <a:t> Cutter Assembly</a:t>
            </a:r>
          </a:p>
          <a:p>
            <a:r>
              <a:rPr lang="en-US" sz="1200" dirty="0" smtClean="0"/>
              <a:t>Latching Valve </a:t>
            </a:r>
          </a:p>
          <a:p>
            <a:r>
              <a:rPr lang="en-US" sz="1200" dirty="0" smtClean="0"/>
              <a:t>Oxygen Fill Disconnect </a:t>
            </a:r>
          </a:p>
          <a:p>
            <a:r>
              <a:rPr lang="en-US" sz="1200" dirty="0" smtClean="0"/>
              <a:t>Potentiometer </a:t>
            </a:r>
          </a:p>
          <a:p>
            <a:r>
              <a:rPr lang="en-US" sz="1200" dirty="0" smtClean="0"/>
              <a:t>Pressure Relief Valve </a:t>
            </a:r>
          </a:p>
          <a:p>
            <a:r>
              <a:rPr lang="en-US" sz="1200" dirty="0" smtClean="0"/>
              <a:t>Propellant Filter </a:t>
            </a:r>
          </a:p>
          <a:p>
            <a:r>
              <a:rPr lang="en-US" sz="1200" dirty="0" smtClean="0"/>
              <a:t>Propellant Quantity Measuring Device </a:t>
            </a:r>
          </a:p>
          <a:p>
            <a:r>
              <a:rPr lang="en-US" sz="1200" dirty="0" smtClean="0"/>
              <a:t>Propellant Solenoid Valve </a:t>
            </a:r>
          </a:p>
          <a:p>
            <a:r>
              <a:rPr lang="en-US" sz="1200" dirty="0" smtClean="0"/>
              <a:t>Quad Check Valve </a:t>
            </a:r>
          </a:p>
          <a:p>
            <a:r>
              <a:rPr lang="en-US" sz="1200" dirty="0" smtClean="0"/>
              <a:t>RCS Explosive Cartridge </a:t>
            </a:r>
          </a:p>
          <a:p>
            <a:r>
              <a:rPr lang="en-US" sz="1200" dirty="0" smtClean="0"/>
              <a:t>Reaction Control Subsystem </a:t>
            </a:r>
          </a:p>
          <a:p>
            <a:r>
              <a:rPr lang="en-US" sz="1200" dirty="0" smtClean="0"/>
              <a:t>Regulating Valve </a:t>
            </a:r>
          </a:p>
          <a:p>
            <a:r>
              <a:rPr lang="en-US" sz="1200" dirty="0" smtClean="0"/>
              <a:t>Steam Vent Divider </a:t>
            </a:r>
          </a:p>
          <a:p>
            <a:r>
              <a:rPr lang="en-US" sz="1200" dirty="0" smtClean="0"/>
              <a:t>Suit Loop Switch </a:t>
            </a:r>
          </a:p>
          <a:p>
            <a:r>
              <a:rPr lang="en-US" sz="1200" dirty="0" smtClean="0"/>
              <a:t>Supercritical Helium Tanks </a:t>
            </a:r>
          </a:p>
          <a:p>
            <a:r>
              <a:rPr lang="en-US" sz="1200" dirty="0" smtClean="0"/>
              <a:t>Surge Tank Disconnect </a:t>
            </a:r>
          </a:p>
          <a:p>
            <a:r>
              <a:rPr lang="en-US" sz="1200" dirty="0" smtClean="0"/>
              <a:t>Transducer </a:t>
            </a:r>
          </a:p>
          <a:p>
            <a:r>
              <a:rPr lang="en-US" sz="1200" dirty="0" smtClean="0"/>
              <a:t>TTCA Transducer </a:t>
            </a:r>
          </a:p>
          <a:p>
            <a:r>
              <a:rPr lang="en-US" sz="1200" dirty="0" smtClean="0"/>
              <a:t>Universal Ball Joint </a:t>
            </a:r>
          </a:p>
        </p:txBody>
      </p:sp>
      <p:sp>
        <p:nvSpPr>
          <p:cNvPr id="4" name="Rectangle 3"/>
          <p:cNvSpPr/>
          <p:nvPr/>
        </p:nvSpPr>
        <p:spPr>
          <a:xfrm>
            <a:off x="810351" y="1041023"/>
            <a:ext cx="3302129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CALIFORNIA (56)</a:t>
            </a:r>
          </a:p>
          <a:p>
            <a:r>
              <a:rPr lang="en-US" sz="1200" dirty="0" smtClean="0"/>
              <a:t>Abort Electronics Assembly </a:t>
            </a:r>
          </a:p>
          <a:p>
            <a:r>
              <a:rPr lang="en-US" sz="1200" dirty="0" smtClean="0"/>
              <a:t>Absolute and Differential Pressure Transducers </a:t>
            </a:r>
          </a:p>
          <a:p>
            <a:r>
              <a:rPr lang="en-US" sz="1200" dirty="0" smtClean="0"/>
              <a:t>Absolute Pressure Switch </a:t>
            </a:r>
          </a:p>
          <a:p>
            <a:r>
              <a:rPr lang="en-US" sz="1200" dirty="0" smtClean="0"/>
              <a:t>Actuator Bellows Assembly </a:t>
            </a:r>
          </a:p>
          <a:p>
            <a:r>
              <a:rPr lang="en-US" sz="1200" dirty="0" smtClean="0"/>
              <a:t>Air Filter</a:t>
            </a:r>
          </a:p>
          <a:p>
            <a:r>
              <a:rPr lang="en-US" sz="1200" dirty="0" smtClean="0"/>
              <a:t>Ambient Helium Tanks </a:t>
            </a:r>
          </a:p>
          <a:p>
            <a:r>
              <a:rPr lang="en-US" sz="1200" dirty="0" smtClean="0"/>
              <a:t>Ascent - GOX Tanks Ascent Helium Storage</a:t>
            </a:r>
          </a:p>
          <a:p>
            <a:r>
              <a:rPr lang="en-US" sz="1200" dirty="0" smtClean="0"/>
              <a:t>Ascent Engine - Injector and Combustion Chamber  </a:t>
            </a:r>
          </a:p>
          <a:p>
            <a:r>
              <a:rPr lang="en-US" sz="1200" dirty="0" smtClean="0"/>
              <a:t>Ascent Propellant Tanks </a:t>
            </a:r>
          </a:p>
          <a:p>
            <a:r>
              <a:rPr lang="en-US" sz="1200" dirty="0" smtClean="0"/>
              <a:t>Bulkhead Feedthrough Connectors </a:t>
            </a:r>
          </a:p>
          <a:p>
            <a:r>
              <a:rPr lang="en-US" sz="1200" dirty="0" smtClean="0"/>
              <a:t>Burst Disk </a:t>
            </a:r>
          </a:p>
          <a:p>
            <a:r>
              <a:rPr lang="en-US" sz="1200" dirty="0" smtClean="0"/>
              <a:t>Cable Cutter Explosive Devices </a:t>
            </a:r>
          </a:p>
          <a:p>
            <a:r>
              <a:rPr lang="en-US" sz="1200" dirty="0" smtClean="0"/>
              <a:t>Circular Connectors </a:t>
            </a:r>
          </a:p>
          <a:p>
            <a:r>
              <a:rPr lang="en-US" sz="1200" dirty="0" smtClean="0"/>
              <a:t>Coaxial Switches and Connectors </a:t>
            </a:r>
          </a:p>
          <a:p>
            <a:r>
              <a:rPr lang="en-US" sz="1200" dirty="0" smtClean="0"/>
              <a:t>Coupling Disconnects</a:t>
            </a:r>
          </a:p>
          <a:p>
            <a:r>
              <a:rPr lang="en-US" sz="1200" dirty="0" smtClean="0"/>
              <a:t>Coupling Test Points </a:t>
            </a:r>
          </a:p>
          <a:p>
            <a:r>
              <a:rPr lang="en-US" sz="1200" dirty="0" smtClean="0"/>
              <a:t>Data Storage </a:t>
            </a:r>
          </a:p>
          <a:p>
            <a:r>
              <a:rPr lang="en-US" sz="1200" dirty="0" smtClean="0"/>
              <a:t>Data Entry Display Assembly  </a:t>
            </a:r>
          </a:p>
          <a:p>
            <a:r>
              <a:rPr lang="en-US" sz="1200" dirty="0" smtClean="0"/>
              <a:t>Descent Engine </a:t>
            </a:r>
          </a:p>
          <a:p>
            <a:r>
              <a:rPr lang="en-US" sz="1200" dirty="0" smtClean="0"/>
              <a:t>Diplexer </a:t>
            </a:r>
          </a:p>
          <a:p>
            <a:r>
              <a:rPr lang="en-US" sz="1200" dirty="0" smtClean="0"/>
              <a:t>Disconnect </a:t>
            </a:r>
          </a:p>
          <a:p>
            <a:r>
              <a:rPr lang="en-US" sz="1200" dirty="0" smtClean="0"/>
              <a:t>Disconnect. Flight Half </a:t>
            </a:r>
          </a:p>
          <a:p>
            <a:r>
              <a:rPr lang="en-US" sz="1200" dirty="0" smtClean="0"/>
              <a:t>Descent Propellant Tanks (LM 6 and later)</a:t>
            </a:r>
          </a:p>
          <a:p>
            <a:r>
              <a:rPr lang="en-US" sz="1200" dirty="0" smtClean="0"/>
              <a:t>Docking Lights </a:t>
            </a:r>
          </a:p>
          <a:p>
            <a:r>
              <a:rPr lang="en-US" sz="1200" dirty="0" smtClean="0"/>
              <a:t>End Detonator Cartridges</a:t>
            </a:r>
          </a:p>
          <a:p>
            <a:r>
              <a:rPr lang="en-US" sz="1200" dirty="0" smtClean="0"/>
              <a:t>Explosive Nut and Bolt Assembly</a:t>
            </a:r>
          </a:p>
          <a:p>
            <a:r>
              <a:rPr lang="en-US" sz="1200" dirty="0" smtClean="0"/>
              <a:t>Explosive Valves </a:t>
            </a:r>
          </a:p>
          <a:p>
            <a:r>
              <a:rPr lang="en-US" sz="1200" dirty="0" smtClean="0"/>
              <a:t>Gimbal Drive Actuators </a:t>
            </a:r>
          </a:p>
        </p:txBody>
      </p:sp>
      <p:sp>
        <p:nvSpPr>
          <p:cNvPr id="5" name="Rectangle 4"/>
          <p:cNvSpPr/>
          <p:nvPr/>
        </p:nvSpPr>
        <p:spPr>
          <a:xfrm>
            <a:off x="8690670" y="487025"/>
            <a:ext cx="3377554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NEW YORK (21)</a:t>
            </a:r>
          </a:p>
          <a:p>
            <a:r>
              <a:rPr lang="en-US" sz="1200" dirty="0" smtClean="0"/>
              <a:t>Ascent Engine - Skirt Bell and Valves  </a:t>
            </a:r>
          </a:p>
          <a:p>
            <a:r>
              <a:rPr lang="en-US" sz="1200" dirty="0" smtClean="0"/>
              <a:t>Caution and Warning Electronic Assembly </a:t>
            </a:r>
          </a:p>
          <a:p>
            <a:r>
              <a:rPr lang="en-US" sz="1200" dirty="0" smtClean="0"/>
              <a:t>Control Electronic Section </a:t>
            </a:r>
          </a:p>
          <a:p>
            <a:r>
              <a:rPr lang="en-US" sz="1200" dirty="0" smtClean="0"/>
              <a:t>Exterior Tracking Light </a:t>
            </a:r>
          </a:p>
          <a:p>
            <a:r>
              <a:rPr lang="en-US" sz="1200" dirty="0" smtClean="0"/>
              <a:t>H20 Bacteria Filter </a:t>
            </a:r>
          </a:p>
          <a:p>
            <a:r>
              <a:rPr lang="en-US" sz="1200" dirty="0" smtClean="0"/>
              <a:t>Heater Assembly (RCS) </a:t>
            </a:r>
          </a:p>
          <a:p>
            <a:r>
              <a:rPr lang="en-US" sz="1200" dirty="0" smtClean="0"/>
              <a:t>Helium Filter Aircraft</a:t>
            </a:r>
          </a:p>
          <a:p>
            <a:r>
              <a:rPr lang="en-US" sz="1200" dirty="0" smtClean="0"/>
              <a:t>Lighting Control Assembly </a:t>
            </a:r>
          </a:p>
          <a:p>
            <a:r>
              <a:rPr lang="en-US" sz="1200" dirty="0" smtClean="0"/>
              <a:t>Mission Timer </a:t>
            </a:r>
          </a:p>
          <a:p>
            <a:r>
              <a:rPr lang="en-US" sz="1200" dirty="0" smtClean="0"/>
              <a:t>Panel Overlay</a:t>
            </a:r>
          </a:p>
          <a:p>
            <a:r>
              <a:rPr lang="en-US" sz="1200" dirty="0" smtClean="0"/>
              <a:t>PLSS Condensate Collector </a:t>
            </a:r>
          </a:p>
          <a:p>
            <a:r>
              <a:rPr lang="en-US" sz="1200" dirty="0" smtClean="0"/>
              <a:t>Program Reader Assembly</a:t>
            </a:r>
          </a:p>
          <a:p>
            <a:r>
              <a:rPr lang="en-US" sz="1200" dirty="0" smtClean="0"/>
              <a:t>Propellant Filters </a:t>
            </a:r>
          </a:p>
          <a:p>
            <a:r>
              <a:rPr lang="en-US" sz="1200" dirty="0" smtClean="0"/>
              <a:t>Propellant Level Detectors </a:t>
            </a:r>
          </a:p>
          <a:p>
            <a:r>
              <a:rPr lang="en-US" sz="1200" dirty="0" smtClean="0"/>
              <a:t>Propellant Tanks </a:t>
            </a:r>
          </a:p>
          <a:p>
            <a:r>
              <a:rPr lang="en-US" sz="1200" dirty="0" smtClean="0"/>
              <a:t>Relays </a:t>
            </a:r>
          </a:p>
          <a:p>
            <a:r>
              <a:rPr lang="en-US" sz="1200" dirty="0" smtClean="0"/>
              <a:t>Sensor Probe</a:t>
            </a:r>
          </a:p>
          <a:p>
            <a:r>
              <a:rPr lang="en-US" sz="1200" dirty="0" smtClean="0"/>
              <a:t>Signal Conditioning Electronics Assembly </a:t>
            </a:r>
          </a:p>
          <a:p>
            <a:r>
              <a:rPr lang="en-US" sz="1200" dirty="0" smtClean="0"/>
              <a:t>Waste Management System </a:t>
            </a:r>
          </a:p>
          <a:p>
            <a:r>
              <a:rPr lang="en-US" sz="1200" dirty="0" smtClean="0"/>
              <a:t>Window Panel Assembly </a:t>
            </a:r>
          </a:p>
          <a:p>
            <a:r>
              <a:rPr lang="en-US" sz="1200" dirty="0" smtClean="0"/>
              <a:t>Windows </a:t>
            </a:r>
          </a:p>
          <a:p>
            <a:endParaRPr lang="en-US" sz="1200" dirty="0" smtClean="0"/>
          </a:p>
          <a:p>
            <a:r>
              <a:rPr lang="en-US" sz="1200" b="1" dirty="0" smtClean="0"/>
              <a:t>MASSACHUSETTS (9)</a:t>
            </a:r>
          </a:p>
          <a:p>
            <a:r>
              <a:rPr lang="en-US" sz="1200" dirty="0" smtClean="0"/>
              <a:t>Attitude and Translation Control Assembly  </a:t>
            </a:r>
          </a:p>
          <a:p>
            <a:r>
              <a:rPr lang="en-US" sz="1200" dirty="0" smtClean="0"/>
              <a:t>Descent Engine Control Assembly  </a:t>
            </a:r>
          </a:p>
          <a:p>
            <a:r>
              <a:rPr lang="en-US" sz="1200" dirty="0" smtClean="0"/>
              <a:t>Discrete Transducers </a:t>
            </a:r>
          </a:p>
          <a:p>
            <a:r>
              <a:rPr lang="en-US" sz="1200" dirty="0" smtClean="0"/>
              <a:t>Event Timer </a:t>
            </a:r>
          </a:p>
          <a:p>
            <a:r>
              <a:rPr lang="en-US" sz="1200" dirty="0" smtClean="0"/>
              <a:t>Landing Radar and Rendezvous Radar Subsystem</a:t>
            </a:r>
          </a:p>
          <a:p>
            <a:r>
              <a:rPr lang="en-US" sz="1200" dirty="0" smtClean="0"/>
              <a:t>Miniature Switch </a:t>
            </a:r>
          </a:p>
          <a:p>
            <a:r>
              <a:rPr lang="en-US" sz="1200" dirty="0" smtClean="0"/>
              <a:t>Mission Timer </a:t>
            </a:r>
          </a:p>
          <a:p>
            <a:r>
              <a:rPr lang="en-US" sz="1200" dirty="0" smtClean="0"/>
              <a:t>Toggle Switch </a:t>
            </a:r>
          </a:p>
          <a:p>
            <a:r>
              <a:rPr lang="en-US" sz="1200" dirty="0" smtClean="0"/>
              <a:t>Transistors </a:t>
            </a:r>
          </a:p>
        </p:txBody>
      </p:sp>
    </p:spTree>
    <p:extLst>
      <p:ext uri="{BB962C8B-B14F-4D97-AF65-F5344CB8AC3E}">
        <p14:creationId xmlns:p14="http://schemas.microsoft.com/office/powerpoint/2010/main" val="193861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2126" y="32491"/>
            <a:ext cx="10515600" cy="960817"/>
          </a:xfrm>
        </p:spPr>
        <p:txBody>
          <a:bodyPr/>
          <a:lstStyle/>
          <a:p>
            <a:r>
              <a:rPr lang="en-US" dirty="0" smtClean="0"/>
              <a:t>Subcontracted LM Components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9109185" y="1086364"/>
            <a:ext cx="291262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INDIANA (2)</a:t>
            </a:r>
          </a:p>
          <a:p>
            <a:r>
              <a:rPr lang="en-US" sz="1200" dirty="0" smtClean="0"/>
              <a:t>Descent Propellant Tanks (LM4 and 5)  </a:t>
            </a:r>
          </a:p>
          <a:p>
            <a:r>
              <a:rPr lang="en-US" sz="1200" dirty="0" smtClean="0"/>
              <a:t>Heat Exchanger Discrete </a:t>
            </a:r>
          </a:p>
          <a:p>
            <a:endParaRPr lang="en-US" sz="1200" dirty="0" smtClean="0"/>
          </a:p>
          <a:p>
            <a:r>
              <a:rPr lang="en-US" sz="1200" b="1" dirty="0" smtClean="0"/>
              <a:t>MISSOURI (2)</a:t>
            </a:r>
          </a:p>
          <a:p>
            <a:r>
              <a:rPr lang="en-US" sz="1200" dirty="0" smtClean="0"/>
              <a:t>Ascent and Descent Batteries</a:t>
            </a:r>
          </a:p>
          <a:p>
            <a:r>
              <a:rPr lang="en-US" sz="1200" dirty="0" smtClean="0"/>
              <a:t>Bacteria Filter</a:t>
            </a:r>
          </a:p>
          <a:p>
            <a:endParaRPr lang="en-US" sz="1200" dirty="0" smtClean="0"/>
          </a:p>
          <a:p>
            <a:r>
              <a:rPr lang="en-US" sz="1200" b="1" dirty="0" smtClean="0"/>
              <a:t>VERMONT (2)</a:t>
            </a:r>
          </a:p>
          <a:p>
            <a:r>
              <a:rPr lang="en-US" sz="1200" dirty="0" smtClean="0"/>
              <a:t>Retractable Cable </a:t>
            </a:r>
          </a:p>
          <a:p>
            <a:r>
              <a:rPr lang="en-US" sz="1200" dirty="0" smtClean="0"/>
              <a:t>Wire </a:t>
            </a:r>
          </a:p>
          <a:p>
            <a:endParaRPr lang="en-US" sz="1200" dirty="0" smtClean="0"/>
          </a:p>
          <a:p>
            <a:r>
              <a:rPr lang="en-US" sz="1200" b="1" dirty="0" smtClean="0"/>
              <a:t>IOWA (1)</a:t>
            </a:r>
          </a:p>
          <a:p>
            <a:r>
              <a:rPr lang="en-US" sz="1200" dirty="0" smtClean="0"/>
              <a:t>Thrust/Weight Indicator</a:t>
            </a:r>
          </a:p>
          <a:p>
            <a:endParaRPr lang="en-US" sz="1200" dirty="0" smtClean="0"/>
          </a:p>
          <a:p>
            <a:r>
              <a:rPr lang="en-US" sz="1200" b="1" dirty="0" smtClean="0"/>
              <a:t>MAINE (1) </a:t>
            </a:r>
          </a:p>
          <a:p>
            <a:r>
              <a:rPr lang="en-US" sz="1200" dirty="0" smtClean="0"/>
              <a:t>Propellant Quantity Gaging System  </a:t>
            </a:r>
          </a:p>
          <a:p>
            <a:endParaRPr lang="en-US" sz="1200" dirty="0" smtClean="0"/>
          </a:p>
          <a:p>
            <a:r>
              <a:rPr lang="en-US" sz="1200" b="1" dirty="0" smtClean="0"/>
              <a:t>MARYLAND (1)</a:t>
            </a:r>
          </a:p>
          <a:p>
            <a:r>
              <a:rPr lang="en-US" sz="1200" dirty="0" smtClean="0"/>
              <a:t>Oxygen Hose </a:t>
            </a:r>
          </a:p>
          <a:p>
            <a:endParaRPr lang="en-US" sz="1200" dirty="0" smtClean="0"/>
          </a:p>
          <a:p>
            <a:r>
              <a:rPr lang="en-US" sz="1200" b="1" dirty="0" smtClean="0"/>
              <a:t>NORTH CAROLINA (1) </a:t>
            </a:r>
          </a:p>
          <a:p>
            <a:r>
              <a:rPr lang="en-US" sz="1200" dirty="0" smtClean="0"/>
              <a:t>Pyro Battery </a:t>
            </a:r>
          </a:p>
          <a:p>
            <a:endParaRPr lang="en-US" sz="1200" dirty="0" smtClean="0"/>
          </a:p>
          <a:p>
            <a:r>
              <a:rPr lang="en-US" sz="1200" b="1" dirty="0" smtClean="0"/>
              <a:t>RHODE ISLAND (1)</a:t>
            </a:r>
          </a:p>
          <a:p>
            <a:r>
              <a:rPr lang="en-US" sz="1200" dirty="0" smtClean="0"/>
              <a:t>Flex Lines</a:t>
            </a:r>
          </a:p>
          <a:p>
            <a:endParaRPr lang="en-US" sz="1200" dirty="0" smtClean="0"/>
          </a:p>
          <a:p>
            <a:r>
              <a:rPr lang="en-US" sz="1200" b="1" dirty="0" smtClean="0"/>
              <a:t>TENNESSEE (1)</a:t>
            </a:r>
          </a:p>
          <a:p>
            <a:r>
              <a:rPr lang="en-US" sz="1200" dirty="0" smtClean="0"/>
              <a:t>Cold Plate Assembles </a:t>
            </a:r>
            <a:endParaRPr lang="en-US" sz="1200" dirty="0"/>
          </a:p>
        </p:txBody>
      </p:sp>
      <p:sp>
        <p:nvSpPr>
          <p:cNvPr id="4" name="Rectangle 3"/>
          <p:cNvSpPr/>
          <p:nvPr/>
        </p:nvSpPr>
        <p:spPr>
          <a:xfrm>
            <a:off x="4481874" y="1086363"/>
            <a:ext cx="344137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MICHIGAN (6)</a:t>
            </a:r>
          </a:p>
          <a:p>
            <a:r>
              <a:rPr lang="en-US" sz="1200" dirty="0" smtClean="0"/>
              <a:t>Circuit Breakers </a:t>
            </a:r>
          </a:p>
          <a:p>
            <a:r>
              <a:rPr lang="en-US" sz="1200" dirty="0" smtClean="0"/>
              <a:t>Flight Director Attitude Indicators</a:t>
            </a:r>
          </a:p>
          <a:p>
            <a:r>
              <a:rPr lang="en-US" sz="1200" dirty="0" smtClean="0"/>
              <a:t>Gimbal Angle Sequencing Transformation Assembly</a:t>
            </a:r>
          </a:p>
          <a:p>
            <a:r>
              <a:rPr lang="en-US" sz="1200" dirty="0" smtClean="0"/>
              <a:t>Helium Latch Valve </a:t>
            </a:r>
          </a:p>
          <a:p>
            <a:r>
              <a:rPr lang="en-US" sz="1200" dirty="0" smtClean="0"/>
              <a:t>Relief Valve </a:t>
            </a:r>
          </a:p>
          <a:p>
            <a:r>
              <a:rPr lang="en-US" sz="1200" dirty="0" smtClean="0"/>
              <a:t>Time Delay </a:t>
            </a:r>
          </a:p>
          <a:p>
            <a:endParaRPr lang="en-US" sz="1200" dirty="0" smtClean="0"/>
          </a:p>
          <a:p>
            <a:r>
              <a:rPr lang="en-US" sz="1200" b="1" dirty="0" smtClean="0"/>
              <a:t>OHIO (4)</a:t>
            </a:r>
          </a:p>
          <a:p>
            <a:r>
              <a:rPr lang="en-US" sz="1200" dirty="0" smtClean="0"/>
              <a:t>Digital Uplink Assembly </a:t>
            </a:r>
          </a:p>
          <a:p>
            <a:r>
              <a:rPr lang="en-US" sz="1200" dirty="0" smtClean="0"/>
              <a:t>Electroluminescent Lamps</a:t>
            </a:r>
          </a:p>
          <a:p>
            <a:r>
              <a:rPr lang="en-US" sz="1200" dirty="0" smtClean="0"/>
              <a:t>Interior Floodlight </a:t>
            </a:r>
          </a:p>
          <a:p>
            <a:r>
              <a:rPr lang="en-US" sz="1200" dirty="0" smtClean="0"/>
              <a:t>Portable Utility Light </a:t>
            </a:r>
          </a:p>
          <a:p>
            <a:endParaRPr lang="en-US" sz="1200" dirty="0" smtClean="0"/>
          </a:p>
          <a:p>
            <a:r>
              <a:rPr lang="en-US" sz="1200" b="1" dirty="0" smtClean="0"/>
              <a:t>ARIZONA (3)</a:t>
            </a:r>
          </a:p>
          <a:p>
            <a:r>
              <a:rPr lang="en-US" sz="1200" dirty="0" smtClean="0"/>
              <a:t>Circuit Interrupter </a:t>
            </a:r>
          </a:p>
          <a:p>
            <a:r>
              <a:rPr lang="en-US" sz="1200" dirty="0" smtClean="0"/>
              <a:t>Fire-in-The-Hole (FITH) Connector</a:t>
            </a:r>
          </a:p>
          <a:p>
            <a:r>
              <a:rPr lang="en-US" sz="1200" dirty="0" smtClean="0"/>
              <a:t>Interrupter </a:t>
            </a:r>
          </a:p>
          <a:p>
            <a:endParaRPr lang="en-US" sz="1200" dirty="0" smtClean="0"/>
          </a:p>
          <a:p>
            <a:r>
              <a:rPr lang="en-US" sz="1200" b="1" dirty="0" smtClean="0"/>
              <a:t>VIRGINIA (3)</a:t>
            </a:r>
          </a:p>
          <a:p>
            <a:r>
              <a:rPr lang="en-US" sz="1200" dirty="0" smtClean="0"/>
              <a:t>C-Band Transponder </a:t>
            </a:r>
          </a:p>
          <a:p>
            <a:r>
              <a:rPr lang="en-US" sz="1200" dirty="0" smtClean="0"/>
              <a:t>Electrical Control Assembly </a:t>
            </a:r>
          </a:p>
          <a:p>
            <a:r>
              <a:rPr lang="en-US" sz="1200" dirty="0" smtClean="0"/>
              <a:t>RF Signal Sampling Sensor </a:t>
            </a:r>
          </a:p>
          <a:p>
            <a:endParaRPr lang="en-US" sz="1200" dirty="0" smtClean="0"/>
          </a:p>
          <a:p>
            <a:r>
              <a:rPr lang="en-US" sz="1200" b="1" dirty="0" smtClean="0"/>
              <a:t>FLORIDA (2)</a:t>
            </a:r>
          </a:p>
          <a:p>
            <a:r>
              <a:rPr lang="en-US" sz="1200" dirty="0" smtClean="0"/>
              <a:t>Pulse Code Modulation/Timing Electronic Assembly  </a:t>
            </a:r>
          </a:p>
          <a:p>
            <a:endParaRPr lang="en-US" sz="1200" dirty="0" smtClean="0"/>
          </a:p>
        </p:txBody>
      </p:sp>
      <p:sp>
        <p:nvSpPr>
          <p:cNvPr id="7" name="Rectangle 6"/>
          <p:cNvSpPr/>
          <p:nvPr/>
        </p:nvSpPr>
        <p:spPr>
          <a:xfrm>
            <a:off x="455070" y="1086364"/>
            <a:ext cx="303543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NEW JERSEY (8)</a:t>
            </a:r>
          </a:p>
          <a:p>
            <a:r>
              <a:rPr lang="en-US" sz="1200" dirty="0" smtClean="0"/>
              <a:t>Communication Subsystem </a:t>
            </a:r>
          </a:p>
          <a:p>
            <a:r>
              <a:rPr lang="en-US" sz="1200" dirty="0" smtClean="0"/>
              <a:t>Helium Temperature Pressure indicator </a:t>
            </a:r>
          </a:p>
          <a:p>
            <a:r>
              <a:rPr lang="en-US" sz="1200" dirty="0" smtClean="0"/>
              <a:t>Propellant Quantity indicator</a:t>
            </a:r>
          </a:p>
          <a:p>
            <a:r>
              <a:rPr lang="en-US" sz="1200" dirty="0" smtClean="0"/>
              <a:t>Range/Altitude Indicator </a:t>
            </a:r>
          </a:p>
          <a:p>
            <a:r>
              <a:rPr lang="en-US" sz="1200" dirty="0" smtClean="0"/>
              <a:t>Rotary Switch </a:t>
            </a:r>
          </a:p>
          <a:p>
            <a:r>
              <a:rPr lang="en-US" sz="1200" dirty="0" smtClean="0"/>
              <a:t>Rough Combustion Cutoff </a:t>
            </a:r>
          </a:p>
          <a:p>
            <a:r>
              <a:rPr lang="en-US" sz="1200" dirty="0" smtClean="0"/>
              <a:t>Solenoid Valve </a:t>
            </a:r>
          </a:p>
          <a:p>
            <a:r>
              <a:rPr lang="en-US" sz="1200" dirty="0" err="1" smtClean="0"/>
              <a:t>Synchros</a:t>
            </a:r>
            <a:r>
              <a:rPr lang="en-US" sz="1200" dirty="0" smtClean="0"/>
              <a:t> </a:t>
            </a:r>
          </a:p>
          <a:p>
            <a:endParaRPr lang="en-US" sz="1200" dirty="0" smtClean="0"/>
          </a:p>
          <a:p>
            <a:r>
              <a:rPr lang="en-US" sz="1200" b="1" dirty="0" smtClean="0"/>
              <a:t>CONNECTICUT (7)</a:t>
            </a:r>
          </a:p>
          <a:p>
            <a:r>
              <a:rPr lang="en-US" sz="1200" dirty="0" smtClean="0"/>
              <a:t>Caution and Warning </a:t>
            </a:r>
          </a:p>
          <a:p>
            <a:r>
              <a:rPr lang="en-US" sz="1200" dirty="0" smtClean="0"/>
              <a:t>C02 Sensor</a:t>
            </a:r>
          </a:p>
          <a:p>
            <a:r>
              <a:rPr lang="en-US" sz="1200" dirty="0" smtClean="0"/>
              <a:t>Component Caution </a:t>
            </a:r>
          </a:p>
          <a:p>
            <a:r>
              <a:rPr lang="en-US" sz="1200" dirty="0" smtClean="0"/>
              <a:t>Environmental Control Subsystem </a:t>
            </a:r>
          </a:p>
          <a:p>
            <a:r>
              <a:rPr lang="en-US" sz="1200" dirty="0" smtClean="0"/>
              <a:t>Inverter </a:t>
            </a:r>
          </a:p>
          <a:p>
            <a:r>
              <a:rPr lang="en-US" sz="1200" dirty="0" smtClean="0"/>
              <a:t>Pressure Garment Assembly 02 Connectors </a:t>
            </a:r>
          </a:p>
          <a:p>
            <a:r>
              <a:rPr lang="en-US" sz="1200" dirty="0" smtClean="0"/>
              <a:t>Waveguides </a:t>
            </a:r>
          </a:p>
          <a:p>
            <a:endParaRPr lang="en-US" sz="1200" dirty="0" smtClean="0"/>
          </a:p>
          <a:p>
            <a:r>
              <a:rPr lang="en-US" sz="1200" b="1" dirty="0" smtClean="0"/>
              <a:t>MINNESOTA (7)</a:t>
            </a:r>
          </a:p>
          <a:p>
            <a:r>
              <a:rPr lang="en-US" sz="1200" dirty="0" smtClean="0"/>
              <a:t>Attitude Control Assemblies </a:t>
            </a:r>
          </a:p>
          <a:p>
            <a:r>
              <a:rPr lang="en-US" sz="1200" dirty="0" smtClean="0"/>
              <a:t>Flag indicators (Talkbacks)</a:t>
            </a:r>
          </a:p>
          <a:p>
            <a:r>
              <a:rPr lang="en-US" sz="1200" dirty="0" smtClean="0"/>
              <a:t>Pushbutton Switch </a:t>
            </a:r>
          </a:p>
          <a:p>
            <a:r>
              <a:rPr lang="en-US" sz="1200" dirty="0" smtClean="0"/>
              <a:t>Self-Luminous Devices </a:t>
            </a:r>
          </a:p>
          <a:p>
            <a:r>
              <a:rPr lang="en-US" sz="1200" dirty="0" smtClean="0"/>
              <a:t>Signal Strength Meters</a:t>
            </a:r>
          </a:p>
          <a:p>
            <a:r>
              <a:rPr lang="en-US" sz="1200" dirty="0" smtClean="0"/>
              <a:t>Target Assembly </a:t>
            </a:r>
          </a:p>
          <a:p>
            <a:r>
              <a:rPr lang="en-US" sz="1200" dirty="0" smtClean="0"/>
              <a:t>X (Cross) Pointers </a:t>
            </a:r>
          </a:p>
        </p:txBody>
      </p:sp>
    </p:spTree>
    <p:extLst>
      <p:ext uri="{BB962C8B-B14F-4D97-AF65-F5344CB8AC3E}">
        <p14:creationId xmlns:p14="http://schemas.microsoft.com/office/powerpoint/2010/main" val="1524738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31346"/>
          </a:xfrm>
        </p:spPr>
        <p:txBody>
          <a:bodyPr/>
          <a:lstStyle/>
          <a:p>
            <a:r>
              <a:rPr lang="en-US" dirty="0" smtClean="0"/>
              <a:t>Interface Control Documents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1648" t="11622" r="51681" b="4012"/>
          <a:stretch/>
        </p:blipFill>
        <p:spPr>
          <a:xfrm>
            <a:off x="8092036" y="1552164"/>
            <a:ext cx="4099964" cy="530583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1549" t="11564" r="14877" b="4011"/>
          <a:stretch/>
        </p:blipFill>
        <p:spPr>
          <a:xfrm>
            <a:off x="0" y="1593072"/>
            <a:ext cx="8156772" cy="52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133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7124" b="10524"/>
          <a:stretch/>
        </p:blipFill>
        <p:spPr>
          <a:xfrm>
            <a:off x="1072215" y="-2828"/>
            <a:ext cx="9422176" cy="6860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9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625" y="-195263"/>
            <a:ext cx="9048750" cy="724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6936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Lunar Module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Apollo Spacesuit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Risk Management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(Discussion groups)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Case study papers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89654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10356" b="10727"/>
          <a:stretch/>
        </p:blipFill>
        <p:spPr>
          <a:xfrm>
            <a:off x="3322763" y="1308938"/>
            <a:ext cx="5574323" cy="5412134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0351" y="0"/>
            <a:ext cx="10515600" cy="1325563"/>
          </a:xfrm>
        </p:spPr>
        <p:txBody>
          <a:bodyPr/>
          <a:lstStyle/>
          <a:p>
            <a:r>
              <a:rPr lang="en-US" dirty="0" smtClean="0"/>
              <a:t>PLSS Remote Control Unit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948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3585" b="39904"/>
          <a:stretch/>
        </p:blipFill>
        <p:spPr>
          <a:xfrm>
            <a:off x="1" y="-9282"/>
            <a:ext cx="12190598" cy="6874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979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2105"/>
            <a:ext cx="10515600" cy="692285"/>
          </a:xfrm>
        </p:spPr>
        <p:txBody>
          <a:bodyPr/>
          <a:lstStyle/>
          <a:p>
            <a:r>
              <a:rPr lang="en-US" dirty="0" smtClean="0"/>
              <a:t>Risk Management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195" y="1049901"/>
            <a:ext cx="10515600" cy="4351338"/>
          </a:xfrm>
        </p:spPr>
        <p:txBody>
          <a:bodyPr/>
          <a:lstStyle/>
          <a:p>
            <a:r>
              <a:rPr lang="en-US" dirty="0" smtClean="0"/>
              <a:t>Schedule risk vs. safety risk</a:t>
            </a:r>
          </a:p>
          <a:p>
            <a:pPr lvl="3"/>
            <a:endParaRPr lang="en-US" dirty="0"/>
          </a:p>
          <a:p>
            <a:r>
              <a:rPr lang="en-US" dirty="0" smtClean="0"/>
              <a:t>Qualitative vs. quantitative</a:t>
            </a:r>
          </a:p>
          <a:p>
            <a:pPr lvl="3"/>
            <a:endParaRPr lang="en-US" dirty="0"/>
          </a:p>
          <a:p>
            <a:r>
              <a:rPr lang="en-US" dirty="0" smtClean="0"/>
              <a:t>Failure Modes and Effects Analysis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Critical Items List</a:t>
            </a:r>
          </a:p>
          <a:p>
            <a:pPr lvl="1"/>
            <a:r>
              <a:rPr lang="en-US" dirty="0" smtClean="0"/>
              <a:t>Criticality 1: Loss </a:t>
            </a:r>
            <a:r>
              <a:rPr lang="en-US" dirty="0"/>
              <a:t>of life or vehicle if the component </a:t>
            </a:r>
            <a:r>
              <a:rPr lang="en-US" dirty="0" smtClean="0"/>
              <a:t>fails</a:t>
            </a:r>
            <a:endParaRPr lang="en-US" dirty="0"/>
          </a:p>
          <a:p>
            <a:pPr lvl="1"/>
            <a:r>
              <a:rPr lang="en-US" dirty="0"/>
              <a:t>Criticality </a:t>
            </a:r>
            <a:r>
              <a:rPr lang="en-US" dirty="0" smtClean="0"/>
              <a:t>2: Loss </a:t>
            </a:r>
            <a:r>
              <a:rPr lang="en-US" dirty="0"/>
              <a:t>of mission if the component </a:t>
            </a:r>
            <a:r>
              <a:rPr lang="en-US" dirty="0" smtClean="0"/>
              <a:t>fails</a:t>
            </a:r>
            <a:endParaRPr lang="en-US" dirty="0"/>
          </a:p>
          <a:p>
            <a:pPr lvl="1"/>
            <a:r>
              <a:rPr lang="en-US" dirty="0"/>
              <a:t>Criticality </a:t>
            </a:r>
            <a:r>
              <a:rPr lang="en-US" dirty="0" smtClean="0"/>
              <a:t>3: All others</a:t>
            </a:r>
          </a:p>
          <a:p>
            <a:pPr lvl="1"/>
            <a:endParaRPr lang="en-US" dirty="0"/>
          </a:p>
          <a:p>
            <a:r>
              <a:rPr lang="en-US" dirty="0" smtClean="0"/>
              <a:t>Exception, Waiver or Retention Rationale</a:t>
            </a:r>
          </a:p>
          <a:p>
            <a:pPr lvl="1"/>
            <a:r>
              <a:rPr lang="en-US" dirty="0" smtClean="0"/>
              <a:t>Design, Test, Inspection, History, Use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37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1540" t="12492" r="21552" b="10285"/>
          <a:stretch/>
        </p:blipFill>
        <p:spPr>
          <a:xfrm>
            <a:off x="30336" y="1708688"/>
            <a:ext cx="6184117" cy="4727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0651" t="11880" r="21659" b="4708"/>
          <a:stretch/>
        </p:blipFill>
        <p:spPr>
          <a:xfrm>
            <a:off x="6119113" y="1561343"/>
            <a:ext cx="6072887" cy="493913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6119113" y="1561343"/>
            <a:ext cx="26002" cy="493913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61313" y="162107"/>
            <a:ext cx="10515600" cy="1325563"/>
          </a:xfrm>
        </p:spPr>
        <p:txBody>
          <a:bodyPr/>
          <a:lstStyle/>
          <a:p>
            <a:r>
              <a:rPr lang="en-US" dirty="0" smtClean="0"/>
              <a:t>Failure Modes and Effects Analysis (FMEA)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476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Discussion Groups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526" y="1841667"/>
            <a:ext cx="11353800" cy="4351338"/>
          </a:xfrm>
        </p:spPr>
        <p:txBody>
          <a:bodyPr/>
          <a:lstStyle/>
          <a:p>
            <a:r>
              <a:rPr lang="en-US" dirty="0" smtClean="0"/>
              <a:t>Moon Machines video (“The Lunar Module”)</a:t>
            </a:r>
          </a:p>
          <a:p>
            <a:pPr lvl="1"/>
            <a:r>
              <a:rPr lang="en-US" dirty="0" smtClean="0"/>
              <a:t>An overview of LM development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Brooks Chapter 6 (“Lunar Module”)</a:t>
            </a:r>
          </a:p>
          <a:p>
            <a:pPr lvl="1"/>
            <a:r>
              <a:rPr lang="en-US" dirty="0" smtClean="0"/>
              <a:t>The view from NASA, focused on preliminary design</a:t>
            </a:r>
            <a:endParaRPr lang="en-US" dirty="0"/>
          </a:p>
          <a:p>
            <a:pPr lvl="4"/>
            <a:endParaRPr lang="en-US" dirty="0"/>
          </a:p>
          <a:p>
            <a:r>
              <a:rPr lang="en-US" dirty="0" smtClean="0"/>
              <a:t>Kelly Chapter 5 (“Engineering a Miracle”)</a:t>
            </a:r>
          </a:p>
          <a:p>
            <a:pPr lvl="1"/>
            <a:r>
              <a:rPr lang="en-US" dirty="0" smtClean="0"/>
              <a:t>The view form Grumman, focused on preliminary design</a:t>
            </a:r>
          </a:p>
          <a:p>
            <a:pPr lvl="4"/>
            <a:endParaRPr lang="en-US" dirty="0"/>
          </a:p>
          <a:p>
            <a:r>
              <a:rPr lang="en-US" dirty="0" smtClean="0"/>
              <a:t>Lutz Report (“Development of the Extravehicular Mobility Unit”)</a:t>
            </a:r>
          </a:p>
          <a:p>
            <a:pPr lvl="1"/>
            <a:r>
              <a:rPr lang="en-US" dirty="0" smtClean="0"/>
              <a:t>An “Apollo Experience Report” focused on the spacesuit and PLSS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4899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-205" t="27619" r="23328" b="28614"/>
          <a:stretch/>
        </p:blipFill>
        <p:spPr>
          <a:xfrm rot="10800000">
            <a:off x="32490" y="9284"/>
            <a:ext cx="12182717" cy="689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676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t="46044" r="35911" b="17665"/>
          <a:stretch/>
        </p:blipFill>
        <p:spPr>
          <a:xfrm rot="10800000">
            <a:off x="-787" y="-928"/>
            <a:ext cx="12192785" cy="686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7666" r="21888" b="23451"/>
          <a:stretch/>
        </p:blipFill>
        <p:spPr>
          <a:xfrm>
            <a:off x="1016516" y="-11459"/>
            <a:ext cx="9163572" cy="686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41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4500" b="8655"/>
          <a:stretch/>
        </p:blipFill>
        <p:spPr>
          <a:xfrm>
            <a:off x="198254" y="0"/>
            <a:ext cx="118570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72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3996" y="-4653"/>
            <a:ext cx="8318368" cy="6862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84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79" y="0"/>
            <a:ext cx="688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8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079" y="0"/>
            <a:ext cx="68898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5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436</TotalTime>
  <Words>722</Words>
  <Application>Microsoft Office PowerPoint</Application>
  <PresentationFormat>Widescreen</PresentationFormat>
  <Paragraphs>228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Lunar Module</vt:lpstr>
      <vt:lpstr>Agenda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Learning as You Go</vt:lpstr>
      <vt:lpstr>Subcontracted LM Components</vt:lpstr>
      <vt:lpstr>Subcontracted LM Components</vt:lpstr>
      <vt:lpstr>Interface Control Documents</vt:lpstr>
      <vt:lpstr>PowerPoint Presentation</vt:lpstr>
      <vt:lpstr>PowerPoint Presentation</vt:lpstr>
      <vt:lpstr>PLSS Remote Control Unit</vt:lpstr>
      <vt:lpstr>PowerPoint Presentation</vt:lpstr>
      <vt:lpstr>Risk Management</vt:lpstr>
      <vt:lpstr>Failure Modes and Effects Analysis (FMEA)</vt:lpstr>
      <vt:lpstr>Discussion Groups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The Tablet</dc:creator>
  <cp:lastModifiedBy>Doug</cp:lastModifiedBy>
  <cp:revision>29</cp:revision>
  <dcterms:created xsi:type="dcterms:W3CDTF">2019-02-24T01:29:05Z</dcterms:created>
  <dcterms:modified xsi:type="dcterms:W3CDTF">2019-09-18T20:33:36Z</dcterms:modified>
</cp:coreProperties>
</file>