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70" r:id="rId4"/>
    <p:sldId id="267" r:id="rId5"/>
    <p:sldId id="259" r:id="rId6"/>
    <p:sldId id="257" r:id="rId7"/>
    <p:sldId id="263" r:id="rId8"/>
    <p:sldId id="262" r:id="rId9"/>
    <p:sldId id="264" r:id="rId10"/>
    <p:sldId id="271" r:id="rId11"/>
    <p:sldId id="268" r:id="rId12"/>
    <p:sldId id="269" r:id="rId13"/>
    <p:sldId id="266" r:id="rId14"/>
    <p:sldId id="27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9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C3ABA-C6A5-436D-A18B-0359154F76C3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D5E1-FD6C-40BF-8E8C-46E9DC6F2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399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C3ABA-C6A5-436D-A18B-0359154F76C3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D5E1-FD6C-40BF-8E8C-46E9DC6F2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659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C3ABA-C6A5-436D-A18B-0359154F76C3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D5E1-FD6C-40BF-8E8C-46E9DC6F2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131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C3ABA-C6A5-436D-A18B-0359154F76C3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D5E1-FD6C-40BF-8E8C-46E9DC6F2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559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C3ABA-C6A5-436D-A18B-0359154F76C3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D5E1-FD6C-40BF-8E8C-46E9DC6F2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473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C3ABA-C6A5-436D-A18B-0359154F76C3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D5E1-FD6C-40BF-8E8C-46E9DC6F2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372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C3ABA-C6A5-436D-A18B-0359154F76C3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D5E1-FD6C-40BF-8E8C-46E9DC6F2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134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C3ABA-C6A5-436D-A18B-0359154F76C3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D5E1-FD6C-40BF-8E8C-46E9DC6F2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214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C3ABA-C6A5-436D-A18B-0359154F76C3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D5E1-FD6C-40BF-8E8C-46E9DC6F2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911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C3ABA-C6A5-436D-A18B-0359154F76C3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D5E1-FD6C-40BF-8E8C-46E9DC6F2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362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C3ABA-C6A5-436D-A18B-0359154F76C3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8D5E1-FD6C-40BF-8E8C-46E9DC6F2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848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C3ABA-C6A5-436D-A18B-0359154F76C3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48D5E1-FD6C-40BF-8E8C-46E9DC6F2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92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3d.si.edu/apollo11cm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time_continue=1245&amp;v=ndvmFlg1WmE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Command Module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INST 154</a:t>
            </a:r>
          </a:p>
          <a:p>
            <a:r>
              <a:rPr lang="en-US" dirty="0" smtClean="0"/>
              <a:t>Apollo at 50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651513" y="5716988"/>
            <a:ext cx="3283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2"/>
              </a:rPr>
              <a:t>The Apollo 11 Command Module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023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2603" t="20427" r="23899" b="10800"/>
          <a:stretch/>
        </p:blipFill>
        <p:spPr>
          <a:xfrm>
            <a:off x="809538" y="-227"/>
            <a:ext cx="9466975" cy="684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66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839" y="1"/>
            <a:ext cx="10515600" cy="897622"/>
          </a:xfrm>
        </p:spPr>
        <p:txBody>
          <a:bodyPr/>
          <a:lstStyle/>
          <a:p>
            <a:r>
              <a:rPr lang="en-US" dirty="0" smtClean="0"/>
              <a:t>Configuration Management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2109" t="11498" r="10689" b="4037"/>
          <a:stretch/>
        </p:blipFill>
        <p:spPr>
          <a:xfrm>
            <a:off x="1304488" y="1027906"/>
            <a:ext cx="9412448" cy="579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74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913" y="214123"/>
            <a:ext cx="6607030" cy="1325563"/>
          </a:xfrm>
        </p:spPr>
        <p:txBody>
          <a:bodyPr/>
          <a:lstStyle/>
          <a:p>
            <a:r>
              <a:rPr lang="en-US" dirty="0" smtClean="0"/>
              <a:t>Configuration Control Board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4495" t="19082" r="17466" b="15475"/>
          <a:stretch/>
        </p:blipFill>
        <p:spPr>
          <a:xfrm>
            <a:off x="6887362" y="-80365"/>
            <a:ext cx="5259896" cy="69056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2157" t="17125" r="30573" b="8685"/>
          <a:stretch/>
        </p:blipFill>
        <p:spPr>
          <a:xfrm>
            <a:off x="322976" y="1598103"/>
            <a:ext cx="5763238" cy="508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08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 Groups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695" y="1825625"/>
            <a:ext cx="11482465" cy="4351338"/>
          </a:xfrm>
        </p:spPr>
        <p:txBody>
          <a:bodyPr/>
          <a:lstStyle/>
          <a:p>
            <a:r>
              <a:rPr lang="en-US" dirty="0" smtClean="0"/>
              <a:t>Moon Machines Video (“Command Module”)</a:t>
            </a:r>
          </a:p>
          <a:p>
            <a:pPr lvl="1"/>
            <a:r>
              <a:rPr lang="en-US" dirty="0" smtClean="0"/>
              <a:t>An overview, including interviews with some of its builders</a:t>
            </a:r>
          </a:p>
          <a:p>
            <a:pPr lvl="4"/>
            <a:endParaRPr lang="en-US" dirty="0"/>
          </a:p>
          <a:p>
            <a:r>
              <a:rPr lang="en-US" dirty="0" smtClean="0"/>
              <a:t>Brooks Chapter 5 (“Command Module and Program Changes”)</a:t>
            </a:r>
          </a:p>
          <a:p>
            <a:pPr lvl="1"/>
            <a:r>
              <a:rPr lang="en-US" dirty="0" smtClean="0"/>
              <a:t>The view from NASA</a:t>
            </a:r>
            <a:endParaRPr lang="en-US" dirty="0"/>
          </a:p>
          <a:p>
            <a:pPr lvl="4"/>
            <a:endParaRPr lang="en-US" dirty="0" smtClean="0"/>
          </a:p>
          <a:p>
            <a:r>
              <a:rPr lang="en-US" dirty="0" smtClean="0"/>
              <a:t>Gray Chapter 12</a:t>
            </a:r>
          </a:p>
          <a:p>
            <a:pPr lvl="1"/>
            <a:r>
              <a:rPr lang="en-US" dirty="0" smtClean="0"/>
              <a:t> The view from the North American (the CSM prime contractor)</a:t>
            </a:r>
          </a:p>
          <a:p>
            <a:pPr lvl="4"/>
            <a:endParaRPr lang="en-US" dirty="0"/>
          </a:p>
          <a:p>
            <a:r>
              <a:rPr lang="en-US" dirty="0" smtClean="0"/>
              <a:t>Mindell Chapter 5 (“Braincase on the Tip of a Firecracker: Apollo Guidance”)</a:t>
            </a:r>
          </a:p>
          <a:p>
            <a:pPr lvl="1"/>
            <a:r>
              <a:rPr lang="en-US" dirty="0" smtClean="0"/>
              <a:t>The view from MIT (the Guidance and Navigation prime contractor)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6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0681"/>
            <a:ext cx="10515600" cy="732155"/>
          </a:xfrm>
        </p:spPr>
        <p:txBody>
          <a:bodyPr/>
          <a:lstStyle/>
          <a:p>
            <a:r>
              <a:rPr lang="en-US" dirty="0" smtClean="0"/>
              <a:t>Case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80655"/>
            <a:ext cx="10515600" cy="4351338"/>
          </a:xfrm>
        </p:spPr>
        <p:txBody>
          <a:bodyPr/>
          <a:lstStyle/>
          <a:p>
            <a:r>
              <a:rPr lang="en-US" dirty="0" smtClean="0"/>
              <a:t>Read broadly about your assigned person</a:t>
            </a:r>
          </a:p>
          <a:p>
            <a:pPr lvl="1"/>
            <a:r>
              <a:rPr lang="en-US" dirty="0" smtClean="0"/>
              <a:t>The one linked reading is just a starting point</a:t>
            </a:r>
          </a:p>
          <a:p>
            <a:pPr lvl="1"/>
            <a:r>
              <a:rPr lang="en-US" dirty="0" smtClean="0"/>
              <a:t>Consult at least five sources</a:t>
            </a:r>
          </a:p>
          <a:p>
            <a:pPr lvl="1"/>
            <a:r>
              <a:rPr lang="en-US" dirty="0" smtClean="0"/>
              <a:t>May take time to get some library materials!</a:t>
            </a:r>
          </a:p>
          <a:p>
            <a:pPr lvl="4"/>
            <a:endParaRPr lang="en-US" dirty="0"/>
          </a:p>
          <a:p>
            <a:r>
              <a:rPr lang="en-US" dirty="0" smtClean="0"/>
              <a:t>Organize your writing in four parts</a:t>
            </a:r>
          </a:p>
          <a:p>
            <a:pPr lvl="1"/>
            <a:r>
              <a:rPr lang="en-US" dirty="0" smtClean="0"/>
              <a:t>Pre-Apollo career</a:t>
            </a:r>
          </a:p>
          <a:p>
            <a:pPr lvl="1"/>
            <a:r>
              <a:rPr lang="en-US" dirty="0" smtClean="0"/>
              <a:t>Apollo career</a:t>
            </a:r>
          </a:p>
          <a:p>
            <a:pPr lvl="1"/>
            <a:r>
              <a:rPr lang="en-US" dirty="0" smtClean="0"/>
              <a:t>Post-Apollo career</a:t>
            </a:r>
          </a:p>
          <a:p>
            <a:pPr lvl="1"/>
            <a:r>
              <a:rPr lang="en-US" dirty="0" smtClean="0"/>
              <a:t>One vignette</a:t>
            </a:r>
          </a:p>
          <a:p>
            <a:pPr lvl="3"/>
            <a:endParaRPr lang="en-US" dirty="0"/>
          </a:p>
          <a:p>
            <a:r>
              <a:rPr lang="en-US" dirty="0" smtClean="0"/>
              <a:t>References</a:t>
            </a:r>
          </a:p>
          <a:p>
            <a:pPr lvl="1"/>
            <a:r>
              <a:rPr lang="en-US" dirty="0" smtClean="0"/>
              <a:t>Any quoted content must be in quotes</a:t>
            </a:r>
          </a:p>
          <a:p>
            <a:pPr lvl="1"/>
            <a:r>
              <a:rPr lang="en-US" dirty="0" smtClean="0"/>
              <a:t>Sources for all content that is not original must be cited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920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Command and Service Modules</a:t>
            </a:r>
          </a:p>
          <a:p>
            <a:pPr lvl="3"/>
            <a:endParaRPr lang="en-US" dirty="0" smtClean="0"/>
          </a:p>
          <a:p>
            <a:r>
              <a:rPr lang="en-US" dirty="0" smtClean="0"/>
              <a:t>Apollo Guidance Computer</a:t>
            </a:r>
          </a:p>
          <a:p>
            <a:pPr lvl="3"/>
            <a:endParaRPr lang="en-US" dirty="0"/>
          </a:p>
          <a:p>
            <a:r>
              <a:rPr lang="en-US" dirty="0" smtClean="0"/>
              <a:t>Contracting</a:t>
            </a:r>
          </a:p>
          <a:p>
            <a:pPr lvl="3"/>
            <a:endParaRPr lang="en-US" dirty="0"/>
          </a:p>
          <a:p>
            <a:r>
              <a:rPr lang="en-US" dirty="0" smtClean="0"/>
              <a:t>(Discussion Groups)</a:t>
            </a:r>
          </a:p>
          <a:p>
            <a:pPr lvl="3"/>
            <a:endParaRPr lang="en-US" dirty="0"/>
          </a:p>
          <a:p>
            <a:r>
              <a:rPr lang="en-US" dirty="0" smtClean="0"/>
              <a:t>Writing your case study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2353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Chronology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MIT guidance computer contract award (August 1961)</a:t>
            </a:r>
          </a:p>
          <a:p>
            <a:r>
              <a:rPr lang="en-US" dirty="0" smtClean="0"/>
              <a:t>North American CSM contract award (November 1961)</a:t>
            </a:r>
          </a:p>
          <a:p>
            <a:r>
              <a:rPr lang="en-US" dirty="0" smtClean="0"/>
              <a:t>LOR mode </a:t>
            </a:r>
            <a:r>
              <a:rPr lang="en-US" dirty="0"/>
              <a:t>d</a:t>
            </a:r>
            <a:r>
              <a:rPr lang="en-US" dirty="0" smtClean="0"/>
              <a:t>ecision (July 1962)</a:t>
            </a:r>
          </a:p>
          <a:p>
            <a:r>
              <a:rPr lang="en-US" dirty="0" smtClean="0"/>
              <a:t>Block </a:t>
            </a:r>
            <a:r>
              <a:rPr lang="en-US" dirty="0" smtClean="0"/>
              <a:t>II CSM design (January 1964)</a:t>
            </a:r>
          </a:p>
          <a:p>
            <a:r>
              <a:rPr lang="en-US" dirty="0" smtClean="0"/>
              <a:t>First boilerplate launch (March </a:t>
            </a:r>
            <a:r>
              <a:rPr lang="en-US" dirty="0" smtClean="0"/>
              <a:t>1964</a:t>
            </a:r>
            <a:r>
              <a:rPr lang="en-US" dirty="0"/>
              <a:t>:</a:t>
            </a:r>
            <a:r>
              <a:rPr lang="en-US" dirty="0" smtClean="0"/>
              <a:t> Saturn 1)</a:t>
            </a:r>
            <a:endParaRPr lang="en-US" dirty="0" smtClean="0"/>
          </a:p>
          <a:p>
            <a:r>
              <a:rPr lang="en-US" dirty="0" smtClean="0"/>
              <a:t>First Block I launch (January </a:t>
            </a:r>
            <a:r>
              <a:rPr lang="en-US" dirty="0" smtClean="0"/>
              <a:t>1966: </a:t>
            </a:r>
            <a:r>
              <a:rPr lang="en-US" dirty="0" smtClean="0"/>
              <a:t>Little Joe 2)</a:t>
            </a:r>
          </a:p>
          <a:p>
            <a:r>
              <a:rPr lang="en-US" dirty="0" smtClean="0"/>
              <a:t>Apollo 1 fire in a Block I CM (January 1967)</a:t>
            </a:r>
          </a:p>
          <a:p>
            <a:r>
              <a:rPr lang="en-US" dirty="0" smtClean="0"/>
              <a:t>First Block II launch (</a:t>
            </a:r>
            <a:r>
              <a:rPr lang="en-US" smtClean="0"/>
              <a:t>October </a:t>
            </a:r>
            <a:r>
              <a:rPr lang="en-US" smtClean="0"/>
              <a:t>1968: </a:t>
            </a:r>
            <a:r>
              <a:rPr lang="en-US" dirty="0" smtClean="0"/>
              <a:t>Apollo 7)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16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3407" y="0"/>
            <a:ext cx="78451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66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7448" t="41678" r="24493" b="20173"/>
          <a:stretch/>
        </p:blipFill>
        <p:spPr>
          <a:xfrm>
            <a:off x="0" y="4046"/>
            <a:ext cx="6837770" cy="68539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8375" y="0"/>
            <a:ext cx="5353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52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580445"/>
          </a:xfrm>
        </p:spPr>
        <p:txBody>
          <a:bodyPr/>
          <a:lstStyle/>
          <a:p>
            <a:r>
              <a:rPr lang="en-US" dirty="0" smtClean="0"/>
              <a:t>Some  Design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80445"/>
            <a:ext cx="10515600" cy="4351338"/>
          </a:xfrm>
        </p:spPr>
        <p:txBody>
          <a:bodyPr/>
          <a:lstStyle/>
          <a:p>
            <a:r>
              <a:rPr lang="en-US" dirty="0" smtClean="0"/>
              <a:t>How many </a:t>
            </a:r>
            <a:r>
              <a:rPr lang="en-US" dirty="0" err="1" smtClean="0"/>
              <a:t>stageable</a:t>
            </a:r>
            <a:r>
              <a:rPr lang="en-US" dirty="0" smtClean="0"/>
              <a:t> modules?</a:t>
            </a:r>
          </a:p>
          <a:p>
            <a:pPr lvl="1"/>
            <a:r>
              <a:rPr lang="en-US" dirty="0" smtClean="0"/>
              <a:t>The Soviets had 3, we had 2.  Why?</a:t>
            </a:r>
          </a:p>
          <a:p>
            <a:r>
              <a:rPr lang="en-US" dirty="0" smtClean="0"/>
              <a:t>How to transfer to the Lunar Module?</a:t>
            </a:r>
          </a:p>
          <a:p>
            <a:pPr lvl="1"/>
            <a:r>
              <a:rPr lang="en-US" dirty="0" smtClean="0"/>
              <a:t>The Soviets used spacewalks, we used a tunnel.  Why?</a:t>
            </a:r>
          </a:p>
          <a:p>
            <a:r>
              <a:rPr lang="en-US" dirty="0" smtClean="0"/>
              <a:t>Whether to land on land or in the water</a:t>
            </a:r>
          </a:p>
          <a:p>
            <a:pPr lvl="1"/>
            <a:r>
              <a:rPr lang="en-US" dirty="0" smtClean="0"/>
              <a:t>We tried land; it was hard.</a:t>
            </a:r>
          </a:p>
          <a:p>
            <a:r>
              <a:rPr lang="en-US" dirty="0" smtClean="0"/>
              <a:t>How to navigate?</a:t>
            </a:r>
          </a:p>
          <a:p>
            <a:pPr lvl="1"/>
            <a:r>
              <a:rPr lang="en-US" dirty="0" smtClean="0"/>
              <a:t>We spent $100 million for onboard navigation, and then did it from Earth.</a:t>
            </a:r>
          </a:p>
          <a:p>
            <a:r>
              <a:rPr lang="en-US" dirty="0" smtClean="0"/>
              <a:t>When to wear spacesuits?</a:t>
            </a:r>
          </a:p>
          <a:p>
            <a:pPr lvl="1"/>
            <a:r>
              <a:rPr lang="en-US" dirty="0" smtClean="0"/>
              <a:t>A bad decision on this killed three cosmonauts.</a:t>
            </a:r>
          </a:p>
          <a:p>
            <a:r>
              <a:rPr lang="en-US" dirty="0" smtClean="0"/>
              <a:t>Whether to use normal air or pure oxygen?</a:t>
            </a:r>
          </a:p>
          <a:p>
            <a:pPr lvl="1"/>
            <a:r>
              <a:rPr lang="en-US" dirty="0" smtClean="0"/>
              <a:t>Oxygen is much lighter.  It killed three astronauts.</a:t>
            </a:r>
          </a:p>
          <a:p>
            <a:r>
              <a:rPr lang="en-US" dirty="0" smtClean="0"/>
              <a:t>Whether to put a TV camera aboard</a:t>
            </a:r>
          </a:p>
          <a:p>
            <a:pPr lvl="1"/>
            <a:r>
              <a:rPr lang="en-US" dirty="0" smtClean="0"/>
              <a:t>We had the technology to do this, but had chosen not to in Gemini.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546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Apollo Guidance Computer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Clock speed: ~500 µsec</a:t>
            </a:r>
          </a:p>
          <a:p>
            <a:r>
              <a:rPr lang="en-US" dirty="0" smtClean="0"/>
              <a:t>ROM: ~70kB</a:t>
            </a:r>
          </a:p>
          <a:p>
            <a:r>
              <a:rPr lang="en-US" dirty="0" smtClean="0"/>
              <a:t>RAM: ~4kB</a:t>
            </a:r>
          </a:p>
          <a:p>
            <a:r>
              <a:rPr lang="en-US" dirty="0" smtClean="0"/>
              <a:t>Word length: 16 bits (15+parity)</a:t>
            </a:r>
          </a:p>
          <a:p>
            <a:r>
              <a:rPr lang="en-US" dirty="0" smtClean="0"/>
              <a:t>Weight: 70 lbs.</a:t>
            </a:r>
          </a:p>
          <a:p>
            <a:r>
              <a:rPr lang="en-US" dirty="0" smtClean="0"/>
              <a:t>Power: 55 watts</a:t>
            </a:r>
          </a:p>
          <a:p>
            <a:r>
              <a:rPr lang="en-US" dirty="0" smtClean="0"/>
              <a:t>Language: Assembler</a:t>
            </a:r>
          </a:p>
          <a:p>
            <a:r>
              <a:rPr lang="en-US" dirty="0" smtClean="0"/>
              <a:t>Peripherals: DSKY, IMU, landing radar, engine, 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70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7267" y="27830"/>
            <a:ext cx="6364733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8982" t="15196" r="8776" b="9980"/>
          <a:stretch/>
        </p:blipFill>
        <p:spPr>
          <a:xfrm>
            <a:off x="0" y="0"/>
            <a:ext cx="6281530" cy="38100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2145" b="14983"/>
          <a:stretch/>
        </p:blipFill>
        <p:spPr>
          <a:xfrm>
            <a:off x="0" y="3681047"/>
            <a:ext cx="6060831" cy="317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7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4929" y="0"/>
            <a:ext cx="9407071" cy="6858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365125"/>
            <a:ext cx="2661138" cy="1325563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hlinkClick r:id="rId3"/>
              </a:rPr>
              <a:t>Programming Core Rope Memory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3102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439</Words>
  <Application>Microsoft Office PowerPoint</Application>
  <PresentationFormat>Widescreen</PresentationFormat>
  <Paragraphs>78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The Command Module</vt:lpstr>
      <vt:lpstr>Agenda</vt:lpstr>
      <vt:lpstr>Chronology</vt:lpstr>
      <vt:lpstr>PowerPoint Presentation</vt:lpstr>
      <vt:lpstr>PowerPoint Presentation</vt:lpstr>
      <vt:lpstr>Some  Design Questions</vt:lpstr>
      <vt:lpstr>Apollo Guidance Computer</vt:lpstr>
      <vt:lpstr>PowerPoint Presentation</vt:lpstr>
      <vt:lpstr>Programming Core Rope Memory</vt:lpstr>
      <vt:lpstr>PowerPoint Presentation</vt:lpstr>
      <vt:lpstr>Configuration Management</vt:lpstr>
      <vt:lpstr>Configuration Control Board</vt:lpstr>
      <vt:lpstr>Discussion Groups</vt:lpstr>
      <vt:lpstr>Case Study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Command Module</dc:title>
  <dc:creator>The Tablet</dc:creator>
  <cp:lastModifiedBy>Doug</cp:lastModifiedBy>
  <cp:revision>34</cp:revision>
  <dcterms:created xsi:type="dcterms:W3CDTF">2019-02-21T02:24:49Z</dcterms:created>
  <dcterms:modified xsi:type="dcterms:W3CDTF">2019-09-17T20:28:11Z</dcterms:modified>
</cp:coreProperties>
</file>