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95" r:id="rId3"/>
    <p:sldId id="294" r:id="rId4"/>
    <p:sldId id="292" r:id="rId5"/>
    <p:sldId id="257" r:id="rId6"/>
    <p:sldId id="259" r:id="rId7"/>
    <p:sldId id="260" r:id="rId8"/>
    <p:sldId id="297" r:id="rId9"/>
    <p:sldId id="293" r:id="rId10"/>
    <p:sldId id="298" r:id="rId11"/>
    <p:sldId id="263" r:id="rId12"/>
    <p:sldId id="264" r:id="rId13"/>
    <p:sldId id="296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5" autoAdjust="0"/>
    <p:restoredTop sz="85783"/>
  </p:normalViewPr>
  <p:slideViewPr>
    <p:cSldViewPr snapToGrid="0">
      <p:cViewPr varScale="1">
        <p:scale>
          <a:sx n="62" d="100"/>
          <a:sy n="62" d="100"/>
        </p:scale>
        <p:origin x="30" y="37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8C4DF-2D0A-D44D-8BAF-1BF31D518E07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02974-15C6-3B4F-8CD6-1D526B1A8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Senate Commerce Subcommittee on Aviation and Space, one of the six subcommittees within the Senate Committee on Commerce, Science and Transportation, Chair Ted Cruz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02974-15C6-3B4F-8CD6-1D526B1A8B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90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02974-15C6-3B4F-8CD6-1D526B1A8B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73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8,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A279-B4D5-42F4-B260-57631105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08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8,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A279-B4D5-42F4-B260-57631105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49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8,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A279-B4D5-42F4-B260-57631105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54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8,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A279-B4D5-42F4-B260-57631105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17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8,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A279-B4D5-42F4-B260-57631105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06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8, 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A279-B4D5-42F4-B260-57631105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75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8, 2015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A279-B4D5-42F4-B260-57631105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3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8, 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A279-B4D5-42F4-B260-57631105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83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8, 2015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A279-B4D5-42F4-B260-57631105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73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8, 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A279-B4D5-42F4-B260-57631105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34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8, 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Cornell University CS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A279-B4D5-42F4-B260-57631105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56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October 8,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Cornell University 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4A279-B4D5-42F4-B260-57631105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fklibrary.org/asset-viewer/archives/JFKWHA/1963/JFKWHA-244-001/JFKWHA-244-00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Congressional Support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INST 154</a:t>
            </a:r>
          </a:p>
          <a:p>
            <a:r>
              <a:rPr lang="en-US" dirty="0"/>
              <a:t>Apollo at 50</a:t>
            </a:r>
          </a:p>
        </p:txBody>
      </p:sp>
    </p:spTree>
    <p:extLst>
      <p:ext uri="{BB962C8B-B14F-4D97-AF65-F5344CB8AC3E}">
        <p14:creationId xmlns:p14="http://schemas.microsoft.com/office/powerpoint/2010/main" val="2354936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41037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Public Opinion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541036"/>
            <a:ext cx="10797387" cy="6381402"/>
          </a:xfrm>
        </p:spPr>
        <p:txBody>
          <a:bodyPr>
            <a:noAutofit/>
          </a:bodyPr>
          <a:lstStyle/>
          <a:p>
            <a:r>
              <a:rPr lang="en-US" dirty="0"/>
              <a:t>May 1961</a:t>
            </a:r>
            <a:endParaRPr lang="en-US" sz="2400" dirty="0"/>
          </a:p>
          <a:p>
            <a:pPr lvl="1"/>
            <a:r>
              <a:rPr lang="en-US" dirty="0"/>
              <a:t>Spend $40 Billion: Yes: 33%; No: 58%</a:t>
            </a:r>
          </a:p>
          <a:p>
            <a:r>
              <a:rPr lang="en-US" dirty="0"/>
              <a:t>January 1962</a:t>
            </a:r>
          </a:p>
          <a:p>
            <a:pPr lvl="1"/>
            <a:r>
              <a:rPr lang="en-US" dirty="0"/>
              <a:t>Need to land on Moon: Urgent: 22%; None: 52%</a:t>
            </a:r>
          </a:p>
          <a:p>
            <a:r>
              <a:rPr lang="en-US" dirty="0"/>
              <a:t>November 1962</a:t>
            </a:r>
          </a:p>
          <a:p>
            <a:pPr lvl="1"/>
            <a:r>
              <a:rPr lang="en-US" dirty="0"/>
              <a:t>Agree with Kennedy’s Apollo decision: Yes: 42%; No 42%</a:t>
            </a:r>
          </a:p>
          <a:p>
            <a:r>
              <a:rPr lang="en-US" dirty="0"/>
              <a:t>May 1963</a:t>
            </a:r>
          </a:p>
          <a:p>
            <a:pPr lvl="1"/>
            <a:r>
              <a:rPr lang="en-US" dirty="0"/>
              <a:t>Need to land on Moon: None: 53%</a:t>
            </a:r>
          </a:p>
          <a:p>
            <a:r>
              <a:rPr lang="en-US" dirty="0"/>
              <a:t>October 1964</a:t>
            </a:r>
          </a:p>
          <a:p>
            <a:pPr lvl="1"/>
            <a:r>
              <a:rPr lang="en-US" dirty="0"/>
              <a:t>Beat Russians to the Moon: Go all out 26%; Not too important: 66%</a:t>
            </a:r>
          </a:p>
          <a:p>
            <a:r>
              <a:rPr lang="en-US" dirty="0"/>
              <a:t>June 1965</a:t>
            </a:r>
          </a:p>
          <a:p>
            <a:pPr lvl="1"/>
            <a:r>
              <a:rPr lang="en-US" dirty="0"/>
              <a:t>Space spending: 16% Spend more; 33% Spend less</a:t>
            </a:r>
          </a:p>
          <a:p>
            <a:r>
              <a:rPr lang="en-US" dirty="0"/>
              <a:t>February 1967</a:t>
            </a:r>
          </a:p>
          <a:p>
            <a:pPr lvl="1"/>
            <a:r>
              <a:rPr lang="en-US" dirty="0"/>
              <a:t>Send a man to Moon before Russia: Important: 33%; Not important: 61%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86318" y="100668"/>
            <a:ext cx="412738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William Sims Bainbridge, Impact of Space Exploration of Public Opinions, Attitudes and Beliefs, 2015</a:t>
            </a:r>
          </a:p>
        </p:txBody>
      </p:sp>
    </p:spTree>
    <p:extLst>
      <p:ext uri="{BB962C8B-B14F-4D97-AF65-F5344CB8AC3E}">
        <p14:creationId xmlns:p14="http://schemas.microsoft.com/office/powerpoint/2010/main" val="1878488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027" t="33754" r="33446" b="10631"/>
          <a:stretch/>
        </p:blipFill>
        <p:spPr>
          <a:xfrm>
            <a:off x="963828" y="27393"/>
            <a:ext cx="10813896" cy="683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4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72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F7A674-8CD3-014A-B67F-8F1726E61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50" y="95250"/>
            <a:ext cx="77851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82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481" y="1825625"/>
            <a:ext cx="11454713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Brooks Letter (“Recommendations re the National Space Program”)</a:t>
            </a:r>
          </a:p>
          <a:p>
            <a:pPr lvl="1"/>
            <a:r>
              <a:rPr lang="en-US" dirty="0"/>
              <a:t>A May 4 letter to LBJ in the run up to Kennedy’s call for a Moon landing</a:t>
            </a:r>
          </a:p>
          <a:p>
            <a:pPr lvl="4"/>
            <a:endParaRPr lang="en-US" dirty="0"/>
          </a:p>
          <a:p>
            <a:r>
              <a:rPr lang="en-US" dirty="0"/>
              <a:t>Kaufmann Chapter 1 (“The Kennedy Administration’s Lunar Campaign”)</a:t>
            </a:r>
          </a:p>
          <a:p>
            <a:pPr lvl="1"/>
            <a:r>
              <a:rPr lang="en-US" dirty="0"/>
              <a:t>A provocative account of NASA and Administration public influence campaigns</a:t>
            </a:r>
          </a:p>
          <a:p>
            <a:pPr lvl="4"/>
            <a:endParaRPr lang="en-US" dirty="0"/>
          </a:p>
          <a:p>
            <a:r>
              <a:rPr lang="en-US" dirty="0"/>
              <a:t>Berger Article (“How Albert Thomas Won Houston NASA’s Flagship Center”)</a:t>
            </a:r>
          </a:p>
          <a:p>
            <a:pPr lvl="1"/>
            <a:r>
              <a:rPr lang="en-US" dirty="0"/>
              <a:t>A story of </a:t>
            </a:r>
            <a:r>
              <a:rPr lang="en-US" dirty="0">
                <a:hlinkClick r:id="rId2"/>
              </a:rPr>
              <a:t>a powerful House Appropriations subcommittee chairman</a:t>
            </a:r>
            <a:r>
              <a:rPr lang="en-US" dirty="0"/>
              <a:t>’s influence</a:t>
            </a:r>
          </a:p>
          <a:p>
            <a:pPr lvl="5"/>
            <a:endParaRPr lang="en-US" dirty="0"/>
          </a:p>
          <a:p>
            <a:r>
              <a:rPr lang="en-US" dirty="0"/>
              <a:t>Sputnik Declassified (NOVA program)</a:t>
            </a:r>
          </a:p>
          <a:p>
            <a:pPr lvl="1"/>
            <a:r>
              <a:rPr lang="en-US" dirty="0"/>
              <a:t>A documentary illustrating the political reaction to Sputnik </a:t>
            </a:r>
          </a:p>
        </p:txBody>
      </p:sp>
    </p:spTree>
    <p:extLst>
      <p:ext uri="{BB962C8B-B14F-4D97-AF65-F5344CB8AC3E}">
        <p14:creationId xmlns:p14="http://schemas.microsoft.com/office/powerpoint/2010/main" val="1241650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EEEC4F-93B6-6843-BE3A-44CCC059E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60244">
            <a:off x="706127" y="2506645"/>
            <a:ext cx="2709516" cy="3870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75783D-0489-1448-A8DA-32056B12A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175" y="86752"/>
            <a:ext cx="3406063" cy="5044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767BF3-6B57-0D41-A10B-7EC68B153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143" y="4584032"/>
            <a:ext cx="3198442" cy="2273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B79585-401B-2C42-A659-B292D4C85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72680">
            <a:off x="8145383" y="481432"/>
            <a:ext cx="3242505" cy="414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7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C3C7B0-BB59-D849-A972-C02ADEDA1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956" y="2073108"/>
            <a:ext cx="6451600" cy="237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92ABB5-5293-8E47-8EC2-AD81D98C5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9" y="577597"/>
            <a:ext cx="5168230" cy="536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70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budget_flowchart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971" r="-89"/>
          <a:stretch>
            <a:fillRect/>
          </a:stretch>
        </p:blipFill>
        <p:spPr>
          <a:xfrm>
            <a:off x="1010653" y="321184"/>
            <a:ext cx="10395284" cy="6213002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E737CD-A761-3248-A474-BE20836DB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692" y="4956079"/>
            <a:ext cx="1456490" cy="19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180" y="450544"/>
            <a:ext cx="5026533" cy="2678214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3158"/>
            <a:ext cx="10515600" cy="797796"/>
          </a:xfrm>
        </p:spPr>
        <p:txBody>
          <a:bodyPr/>
          <a:lstStyle/>
          <a:p>
            <a:r>
              <a:rPr lang="en-US" b="1" u="sng" dirty="0"/>
              <a:t>The Senate in 1961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394" y="683522"/>
            <a:ext cx="10515600" cy="6174478"/>
          </a:xfrm>
        </p:spPr>
        <p:txBody>
          <a:bodyPr/>
          <a:lstStyle/>
          <a:p>
            <a:r>
              <a:rPr lang="en-US" dirty="0"/>
              <a:t>Majority Leader</a:t>
            </a:r>
          </a:p>
          <a:p>
            <a:pPr lvl="1"/>
            <a:r>
              <a:rPr lang="en-US" dirty="0"/>
              <a:t>Mike Mansfield</a:t>
            </a:r>
          </a:p>
          <a:p>
            <a:r>
              <a:rPr lang="en-US" dirty="0"/>
              <a:t>Committee on Aeronautical &amp; Space Sciences</a:t>
            </a:r>
          </a:p>
          <a:p>
            <a:pPr lvl="1"/>
            <a:r>
              <a:rPr lang="en-US" dirty="0"/>
              <a:t>Robert S. Kerr</a:t>
            </a:r>
          </a:p>
          <a:p>
            <a:r>
              <a:rPr lang="en-US" dirty="0"/>
              <a:t>Committee on Appropriations:</a:t>
            </a:r>
          </a:p>
          <a:p>
            <a:pPr lvl="1"/>
            <a:r>
              <a:rPr lang="en-US" dirty="0"/>
              <a:t>Carl Hayden</a:t>
            </a:r>
          </a:p>
          <a:p>
            <a:pPr lvl="1"/>
            <a:r>
              <a:rPr lang="en-US" dirty="0"/>
              <a:t>Subcommittee on Independent Offices</a:t>
            </a:r>
          </a:p>
          <a:p>
            <a:r>
              <a:rPr lang="en-US" dirty="0"/>
              <a:t>Committee on Government Operations</a:t>
            </a:r>
          </a:p>
          <a:p>
            <a:r>
              <a:rPr lang="en-US" dirty="0"/>
              <a:t>Small Business Committee</a:t>
            </a:r>
          </a:p>
          <a:p>
            <a:r>
              <a:rPr lang="en-US" dirty="0"/>
              <a:t>Armed Services Committee</a:t>
            </a:r>
          </a:p>
          <a:p>
            <a:r>
              <a:rPr lang="en-US" dirty="0"/>
              <a:t>Judiciary Committee</a:t>
            </a:r>
          </a:p>
          <a:p>
            <a:r>
              <a:rPr lang="en-US" dirty="0"/>
              <a:t>Committee on Foreign Relations</a:t>
            </a:r>
          </a:p>
          <a:p>
            <a:r>
              <a:rPr lang="en-US" dirty="0"/>
              <a:t>Joint Committee on Atomic Energy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593" t="28872" r="7181" b="34839"/>
          <a:stretch/>
        </p:blipFill>
        <p:spPr>
          <a:xfrm>
            <a:off x="7176924" y="3442853"/>
            <a:ext cx="4855047" cy="3238168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504218" y="136449"/>
            <a:ext cx="4329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Committee on Aeronautical and Space Sciences</a:t>
            </a:r>
          </a:p>
        </p:txBody>
      </p:sp>
    </p:spTree>
    <p:extLst>
      <p:ext uri="{BB962C8B-B14F-4D97-AF65-F5344CB8AC3E}">
        <p14:creationId xmlns:p14="http://schemas.microsoft.com/office/powerpoint/2010/main" val="2945278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Senate Aero &amp; Space Science Committee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Staff Director</a:t>
            </a:r>
          </a:p>
          <a:p>
            <a:pPr lvl="1"/>
            <a:r>
              <a:rPr lang="en-US" dirty="0" err="1"/>
              <a:t>Everard</a:t>
            </a:r>
            <a:r>
              <a:rPr lang="en-US" dirty="0"/>
              <a:t> H. Smith</a:t>
            </a:r>
          </a:p>
          <a:p>
            <a:r>
              <a:rPr lang="en-US" dirty="0"/>
              <a:t>Chief Clerk</a:t>
            </a:r>
          </a:p>
          <a:p>
            <a:pPr lvl="1"/>
            <a:r>
              <a:rPr lang="en-US" dirty="0"/>
              <a:t>Carter Bradley</a:t>
            </a:r>
          </a:p>
          <a:p>
            <a:r>
              <a:rPr lang="en-US" dirty="0"/>
              <a:t>Assistant Chief Clerk</a:t>
            </a:r>
          </a:p>
          <a:p>
            <a:pPr lvl="1"/>
            <a:r>
              <a:rPr lang="en-US" dirty="0"/>
              <a:t>Dr. Earl W. </a:t>
            </a:r>
            <a:r>
              <a:rPr lang="en-US" dirty="0" err="1"/>
              <a:t>Lindvelt</a:t>
            </a:r>
            <a:endParaRPr lang="en-US" dirty="0"/>
          </a:p>
          <a:p>
            <a:r>
              <a:rPr lang="en-US" dirty="0"/>
              <a:t>Professional Staff: </a:t>
            </a:r>
          </a:p>
          <a:p>
            <a:pPr lvl="1"/>
            <a:r>
              <a:rPr lang="en-US" dirty="0"/>
              <a:t>William </a:t>
            </a:r>
            <a:r>
              <a:rPr lang="en-US" dirty="0" err="1"/>
              <a:t>Deachman</a:t>
            </a:r>
            <a:r>
              <a:rPr lang="en-US" dirty="0"/>
              <a:t>, Elaine Galloway, William A. Reynolds, Glen P. Wilson</a:t>
            </a:r>
          </a:p>
        </p:txBody>
      </p:sp>
    </p:spTree>
    <p:extLst>
      <p:ext uri="{BB962C8B-B14F-4D97-AF65-F5344CB8AC3E}">
        <p14:creationId xmlns:p14="http://schemas.microsoft.com/office/powerpoint/2010/main" val="3360383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39" y="250031"/>
            <a:ext cx="6993193" cy="1325563"/>
          </a:xfrm>
        </p:spPr>
        <p:txBody>
          <a:bodyPr/>
          <a:lstStyle/>
          <a:p>
            <a:pPr algn="ctr"/>
            <a:r>
              <a:rPr lang="en-US" dirty="0"/>
              <a:t>The House of Representatives</a:t>
            </a:r>
            <a:br>
              <a:rPr lang="en-US" dirty="0"/>
            </a:br>
            <a:r>
              <a:rPr lang="en-US" dirty="0"/>
              <a:t>in 1961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Speaker of the House</a:t>
            </a:r>
          </a:p>
          <a:p>
            <a:pPr lvl="1"/>
            <a:r>
              <a:rPr lang="en-US" dirty="0"/>
              <a:t>Sam Rayburn</a:t>
            </a:r>
          </a:p>
          <a:p>
            <a:r>
              <a:rPr lang="en-US" dirty="0"/>
              <a:t>Committee on Science and Astronautics</a:t>
            </a:r>
          </a:p>
          <a:p>
            <a:pPr lvl="1"/>
            <a:r>
              <a:rPr lang="en-US" dirty="0"/>
              <a:t>Chair: Overton Brooks (later George P. Miller)</a:t>
            </a:r>
          </a:p>
          <a:p>
            <a:r>
              <a:rPr lang="en-US" dirty="0"/>
              <a:t>Committee on Appropriations</a:t>
            </a:r>
          </a:p>
          <a:p>
            <a:pPr lvl="1"/>
            <a:r>
              <a:rPr lang="en-US" dirty="0"/>
              <a:t>Chair: Clarence Cannon</a:t>
            </a:r>
          </a:p>
          <a:p>
            <a:pPr lvl="1"/>
            <a:r>
              <a:rPr lang="en-US" dirty="0"/>
              <a:t>Subcommittee on Independent Offices</a:t>
            </a:r>
          </a:p>
          <a:p>
            <a:r>
              <a:rPr lang="en-US" dirty="0"/>
              <a:t>Committee on Government Operations</a:t>
            </a:r>
          </a:p>
          <a:p>
            <a:r>
              <a:rPr lang="en-US" dirty="0"/>
              <a:t>Armed Services Committee</a:t>
            </a:r>
          </a:p>
          <a:p>
            <a:r>
              <a:rPr lang="en-US" dirty="0"/>
              <a:t>Joint Committee on Atomic Energy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020" t="18817" r="61774" b="33380"/>
          <a:stretch/>
        </p:blipFill>
        <p:spPr>
          <a:xfrm>
            <a:off x="7329948" y="0"/>
            <a:ext cx="4638368" cy="685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25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800"/>
            <a:ext cx="10515600" cy="1325563"/>
          </a:xfrm>
        </p:spPr>
        <p:txBody>
          <a:bodyPr/>
          <a:lstStyle/>
          <a:p>
            <a:r>
              <a:rPr lang="en-US" dirty="0"/>
              <a:t>Influence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764" y="1156885"/>
            <a:ext cx="11022918" cy="5176407"/>
          </a:xfrm>
        </p:spPr>
        <p:txBody>
          <a:bodyPr>
            <a:noAutofit/>
          </a:bodyPr>
          <a:lstStyle/>
          <a:p>
            <a:r>
              <a:rPr lang="en-US" dirty="0"/>
              <a:t>Congressional Relations</a:t>
            </a:r>
          </a:p>
          <a:p>
            <a:pPr lvl="1"/>
            <a:r>
              <a:rPr lang="en-US" dirty="0"/>
              <a:t>Preparing for testimony</a:t>
            </a:r>
          </a:p>
          <a:p>
            <a:pPr lvl="1"/>
            <a:r>
              <a:rPr lang="en-US" dirty="0"/>
              <a:t>Responding to requests</a:t>
            </a:r>
          </a:p>
          <a:p>
            <a:r>
              <a:rPr lang="en-US" dirty="0"/>
              <a:t>Public Relations</a:t>
            </a:r>
          </a:p>
          <a:p>
            <a:pPr lvl="1"/>
            <a:r>
              <a:rPr lang="en-US" dirty="0"/>
              <a:t>Media liaison</a:t>
            </a:r>
          </a:p>
          <a:p>
            <a:pPr lvl="1"/>
            <a:r>
              <a:rPr lang="en-US" dirty="0"/>
              <a:t>Talking points</a:t>
            </a:r>
          </a:p>
          <a:p>
            <a:pPr lvl="1"/>
            <a:r>
              <a:rPr lang="en-US" dirty="0"/>
              <a:t>Public events</a:t>
            </a:r>
          </a:p>
          <a:p>
            <a:r>
              <a:rPr lang="en-US" dirty="0"/>
              <a:t>Lobbying</a:t>
            </a:r>
          </a:p>
          <a:p>
            <a:pPr lvl="1"/>
            <a:r>
              <a:rPr lang="en-US" dirty="0"/>
              <a:t>“Interest group democracy”</a:t>
            </a:r>
          </a:p>
          <a:p>
            <a:pPr lvl="2"/>
            <a:r>
              <a:rPr lang="en-US" dirty="0"/>
              <a:t>First Amendment: Congress shall make no law … abridging the freedom of speech … or the right of the people to petition the Government for a redress of grievances.</a:t>
            </a:r>
          </a:p>
          <a:p>
            <a:pPr lvl="2"/>
            <a:r>
              <a:rPr lang="en-US" dirty="0"/>
              <a:t>Anti-lobbying Act</a:t>
            </a:r>
          </a:p>
          <a:p>
            <a:pPr lvl="1"/>
            <a:r>
              <a:rPr lang="en-US" dirty="0"/>
              <a:t>Campaign contributions</a:t>
            </a:r>
          </a:p>
          <a:p>
            <a:pPr lvl="2"/>
            <a:r>
              <a:rPr lang="en-US" dirty="0"/>
              <a:t>Hatch Act</a:t>
            </a:r>
          </a:p>
        </p:txBody>
      </p:sp>
    </p:spTree>
    <p:extLst>
      <p:ext uri="{BB962C8B-B14F-4D97-AF65-F5344CB8AC3E}">
        <p14:creationId xmlns:p14="http://schemas.microsoft.com/office/powerpoint/2010/main" val="1947840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BF40AD-323F-A14B-A2B6-DAF98CD9F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50800"/>
            <a:ext cx="9029700" cy="675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ADF798-4B12-6C41-9A03-9123842750B4}"/>
              </a:ext>
            </a:extLst>
          </p:cNvPr>
          <p:cNvSpPr txBox="1"/>
          <p:nvPr/>
        </p:nvSpPr>
        <p:spPr>
          <a:xfrm>
            <a:off x="144379" y="264694"/>
            <a:ext cx="1224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NASA 2003</a:t>
            </a:r>
          </a:p>
        </p:txBody>
      </p:sp>
    </p:spTree>
    <p:extLst>
      <p:ext uri="{BB962C8B-B14F-4D97-AF65-F5344CB8AC3E}">
        <p14:creationId xmlns:p14="http://schemas.microsoft.com/office/powerpoint/2010/main" val="1712768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1726</TotalTime>
  <Words>461</Words>
  <Application>Microsoft Office PowerPoint</Application>
  <PresentationFormat>Widescreen</PresentationFormat>
  <Paragraphs>84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Congressional Support</vt:lpstr>
      <vt:lpstr>PowerPoint Presentation</vt:lpstr>
      <vt:lpstr>PowerPoint Presentation</vt:lpstr>
      <vt:lpstr>PowerPoint Presentation</vt:lpstr>
      <vt:lpstr>The Senate in 1961</vt:lpstr>
      <vt:lpstr>Senate Aero &amp; Space Science Committee Staff</vt:lpstr>
      <vt:lpstr>The House of Representatives in 1961</vt:lpstr>
      <vt:lpstr>Influence Operations</vt:lpstr>
      <vt:lpstr>PowerPoint Presentation</vt:lpstr>
      <vt:lpstr>Public Opinion</vt:lpstr>
      <vt:lpstr>PowerPoint Presentation</vt:lpstr>
      <vt:lpstr>PowerPoint Presentation</vt:lpstr>
      <vt:lpstr>PowerPoint Presentation</vt:lpstr>
      <vt:lpstr>Discussion Groups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Congressional Support</dc:title>
  <dc:creator>The Tablet</dc:creator>
  <cp:lastModifiedBy>Douglas William Oard</cp:lastModifiedBy>
  <cp:revision>32</cp:revision>
  <dcterms:created xsi:type="dcterms:W3CDTF">2019-02-13T02:08:53Z</dcterms:created>
  <dcterms:modified xsi:type="dcterms:W3CDTF">2019-09-09T21:57:58Z</dcterms:modified>
</cp:coreProperties>
</file>