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0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0E6A-4F0F-4398-813A-9978BE353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65177-955D-450A-92BF-02B989A89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6450-FAAD-4B43-AF84-D6D8D02E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90E9F-53CD-48D6-9819-885B0D55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1E9E7-D6A0-4B1F-9B28-0908D6017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149D-2108-4D94-A915-97393753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9C1F9-CA00-47D9-8917-BA4FBCE42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7C6D4-9A82-46FF-A6F8-25F8D821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34363-321B-4B8A-9F64-5FF4E366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2C108-8A36-4B6B-B597-32741857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8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A61642-C89D-4F7A-9617-73E0E3F04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CB738-21D1-43BE-A6E0-B5B391BEF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E1C5C-53C2-458D-ADF4-FCF99CE4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654D9-8F33-4A9D-9F7C-D1D34C4F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B92F6-FBD1-4881-83AB-9F99C2F5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5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AB33-B430-46A7-B351-0E0BC47E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4A167-31A8-44F2-8AAA-9CF7FEDA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F35D9-7FC0-4D2C-AFE7-F7EAF1D6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85D4D-968A-47FB-96EE-02B58AAF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692B5-459F-45E8-9808-FF256910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0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B38F-4131-4146-8D90-4CFAB4E3B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883E2-CC62-4D9B-9BD4-4E75A20A5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994CE-63CA-43B1-B466-71693C6B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25635-7840-4B0D-A7A6-514BE3B5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2FBB-4834-4C99-B464-666E16FF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1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A96F-FB3B-4CEC-BEFA-471B1698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8887B-FF64-44EF-8008-F4332DF74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15414-C51A-4803-ADEC-DFA8148CA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75B6C-678F-4B4E-93C4-FA0BFBC9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B1741-7623-421B-89EA-4549473A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CB589-20E5-433B-82DE-E77B8F58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1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7F2F9-950B-487D-B3B5-A598E884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29A7D-96A5-4108-98FF-2AAA6FD1A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BABF6-9DEC-4A15-B58D-A65A5AF68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5625B-4BB9-4869-AB78-EB680B999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ECBD4-3B73-4C81-B88C-6AFF42CA3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4C744C-01B5-489E-BBF2-67A6B7EF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50DDF7-46B4-4EAF-BBF9-708B9663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16219F-E427-4BC1-9ABB-D45E5D17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5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581A-DFF8-44C5-883F-22477D76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FAD9E-B3E7-4DEF-9CDE-922F7E77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96C31-DD28-4369-9332-E83C34DD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0601E-951D-4E0D-BEB5-90FC86BA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7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3F75F-803B-4C1A-929E-654184B1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9419B-FB75-4C91-979C-4D02E164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7F416-690B-4C9A-A32E-CDC945ED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1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4D2F-28C8-4A7C-8D93-92F1B224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3C53-8F89-4E62-89A7-C5504B68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9530F-8436-49F9-8EA2-BE7E1371D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CBAA2-B2E2-40F2-B022-1CE4C912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45353-88ED-4C25-85BF-2E6E02E0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168A4-591D-40BD-A0AD-84EEE261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6772-A604-46B8-80D2-64F7B8C6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E2DAC-F745-4218-BA68-4726FB1E2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83EC0-339D-45EE-B3AE-D254883D1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043A1-23A0-416B-9DCF-FAE2C642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E3A8D-B7A0-490E-8F10-A4179AB2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4E075-06FA-44DE-BF0D-600A2688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1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43394-B199-4187-A1E4-4FA2EE79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C7A4E-43B5-4BE7-AAE7-10EBB23BF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480F-CBF1-4248-A429-16F6BF079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6E97D-8315-4E45-B83B-347D7744DC6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3AA52-1738-4371-810A-6282518B1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EA033-BF62-4DD4-BD6B-D55494450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yBNmecVtdU&amp;t=521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C1C4p0k3E" TargetMode="External"/><Relationship Id="rId2" Type="http://schemas.openxmlformats.org/officeDocument/2006/relationships/hyperlink" Target="https://www.youtube.com/watch?time_continue=13&amp;v=jznAJySwkm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B9TwLt54K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DA59-8A41-4FF8-8A42-5DE89F735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Decision </a:t>
            </a:r>
            <a:br>
              <a:rPr lang="en-US" dirty="0"/>
            </a:br>
            <a:r>
              <a:rPr lang="en-US" dirty="0"/>
              <a:t>to Go to the Moon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D383B-A996-43E0-82B6-5039AC9EE7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 154</a:t>
            </a:r>
            <a:endParaRPr lang="en-US" dirty="0"/>
          </a:p>
          <a:p>
            <a:r>
              <a:rPr lang="en-US" dirty="0" smtClean="0"/>
              <a:t>Apollo at 50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6D3F0-4387-4638-BF7A-5E19CB56DC49}"/>
              </a:ext>
            </a:extLst>
          </p:cNvPr>
          <p:cNvSpPr txBox="1"/>
          <p:nvPr/>
        </p:nvSpPr>
        <p:spPr>
          <a:xfrm>
            <a:off x="4324709" y="5257800"/>
            <a:ext cx="306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Eisenhower’s Farewell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Logsdon’s Apollo-Like Decision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45" y="1796128"/>
            <a:ext cx="1179133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objective must be known to be technologically feasible, with a high degree of probability, at the time the decision … is made</a:t>
            </a:r>
          </a:p>
          <a:p>
            <a:pPr marL="1885950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objective must have been the subject of sufficient political debate so that … potential sources of support have time to develop</a:t>
            </a:r>
          </a:p>
          <a:p>
            <a:pPr marL="1885950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dramatic “occasion for decision” must occur to create an environment in which …. policies to achieve it become politically feasible.</a:t>
            </a:r>
          </a:p>
          <a:p>
            <a:pPr marL="1885950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must be in leadership positions ... </a:t>
            </a:r>
            <a:r>
              <a:rPr lang="en-US" dirty="0"/>
              <a:t>i</a:t>
            </a:r>
            <a:r>
              <a:rPr lang="en-US" dirty="0" smtClean="0"/>
              <a:t>ndividuals … who have the political skill to choose the situations in which such activities can be initiated.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0510" cy="4351338"/>
          </a:xfrm>
        </p:spPr>
        <p:txBody>
          <a:bodyPr/>
          <a:lstStyle/>
          <a:p>
            <a:r>
              <a:rPr lang="en-US" dirty="0" smtClean="0"/>
              <a:t>Day, Space Review (“Pay No Attention to the Man with the Notebook …”)</a:t>
            </a:r>
          </a:p>
          <a:p>
            <a:pPr lvl="1"/>
            <a:r>
              <a:rPr lang="en-US" dirty="0" smtClean="0"/>
              <a:t>A journalist sitting on discussions on how to react, 2 days after Gagarin’s launch</a:t>
            </a:r>
          </a:p>
          <a:p>
            <a:pPr lvl="4"/>
            <a:endParaRPr lang="en-US" dirty="0"/>
          </a:p>
          <a:p>
            <a:r>
              <a:rPr lang="en-US" dirty="0" err="1" smtClean="0"/>
              <a:t>Launius</a:t>
            </a:r>
            <a:r>
              <a:rPr lang="en-US" dirty="0" smtClean="0"/>
              <a:t> Chapter 2 (“Kennedy and the Decision to Go to the Moon”)</a:t>
            </a:r>
          </a:p>
          <a:p>
            <a:pPr lvl="1"/>
            <a:r>
              <a:rPr lang="en-US" dirty="0" smtClean="0"/>
              <a:t>A critical view, casting Kennedy as taking a page from Khrushchev’s playbook</a:t>
            </a:r>
          </a:p>
          <a:p>
            <a:pPr lvl="4"/>
            <a:endParaRPr lang="en-US" dirty="0"/>
          </a:p>
          <a:p>
            <a:r>
              <a:rPr lang="en-US" dirty="0" smtClean="0"/>
              <a:t>Kennedy Recording (“Meeting on the Presidential Budget”)</a:t>
            </a:r>
          </a:p>
          <a:p>
            <a:pPr lvl="1"/>
            <a:r>
              <a:rPr lang="en-US" dirty="0" smtClean="0"/>
              <a:t>A secretly made recording in which Kennedy explains why Apollo is important</a:t>
            </a:r>
          </a:p>
          <a:p>
            <a:pPr lvl="4"/>
            <a:endParaRPr lang="en-US" dirty="0"/>
          </a:p>
          <a:p>
            <a:r>
              <a:rPr lang="en-US" dirty="0" smtClean="0"/>
              <a:t>Logsdon (“The Apollo Decision and its Lessons for Policy-Makers”)</a:t>
            </a:r>
          </a:p>
          <a:p>
            <a:pPr lvl="1"/>
            <a:r>
              <a:rPr lang="en-US" dirty="0" smtClean="0"/>
              <a:t>An appreciative view, articulating four factors that make such decisions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1E56-6ED0-43FE-8708-48181B06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Dramatis Personae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C4529-FC32-4CF6-A949-EF1DB62EC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32" y="1427417"/>
            <a:ext cx="10515600" cy="4575175"/>
          </a:xfrm>
        </p:spPr>
        <p:txBody>
          <a:bodyPr/>
          <a:lstStyle/>
          <a:p>
            <a:r>
              <a:rPr lang="en-US" dirty="0"/>
              <a:t>Nikita S. Khrushchev, First Secretary of the Communist Party (USSR)</a:t>
            </a:r>
          </a:p>
          <a:p>
            <a:r>
              <a:rPr lang="en-US" dirty="0" smtClean="0"/>
              <a:t>John </a:t>
            </a:r>
            <a:r>
              <a:rPr lang="en-US" dirty="0"/>
              <a:t>F. (“Jack”) Kennedy, President</a:t>
            </a:r>
          </a:p>
          <a:p>
            <a:r>
              <a:rPr lang="en-US" dirty="0"/>
              <a:t>Lyndon B. Johnson (“LBJ”), Vice President</a:t>
            </a:r>
          </a:p>
          <a:p>
            <a:r>
              <a:rPr lang="en-US" dirty="0"/>
              <a:t>James </a:t>
            </a:r>
            <a:r>
              <a:rPr lang="en-US" dirty="0" smtClean="0"/>
              <a:t>E. (“</a:t>
            </a:r>
            <a:r>
              <a:rPr lang="en-US" dirty="0"/>
              <a:t>Jim”) Webb, NASA </a:t>
            </a:r>
            <a:r>
              <a:rPr lang="en-US" dirty="0" smtClean="0"/>
              <a:t>Administrator</a:t>
            </a:r>
            <a:endParaRPr lang="en-US" dirty="0"/>
          </a:p>
          <a:p>
            <a:r>
              <a:rPr lang="en-US" dirty="0"/>
              <a:t>Robert S. (“Bob”) McNamara, Secretary of Defense</a:t>
            </a:r>
          </a:p>
          <a:p>
            <a:r>
              <a:rPr lang="en-US" dirty="0" smtClean="0"/>
              <a:t>Theodore C. (“Ted”) Sorenson, Special Counsel to the President</a:t>
            </a:r>
          </a:p>
          <a:p>
            <a:r>
              <a:rPr lang="en-US" dirty="0" smtClean="0"/>
              <a:t>Jerome </a:t>
            </a:r>
            <a:r>
              <a:rPr lang="en-US" dirty="0"/>
              <a:t>B. (“Jerry”) Wiesner, Science Advisor</a:t>
            </a:r>
          </a:p>
          <a:p>
            <a:r>
              <a:rPr lang="en-US" dirty="0"/>
              <a:t>Robert S. Kerr, Senator</a:t>
            </a:r>
          </a:p>
          <a:p>
            <a:r>
              <a:rPr lang="en-US" dirty="0"/>
              <a:t>George M. Low, NASA Chief of Manned Space Flight</a:t>
            </a:r>
          </a:p>
          <a:p>
            <a:r>
              <a:rPr lang="en-US" dirty="0"/>
              <a:t>David E. Bell, Budget </a:t>
            </a:r>
            <a:r>
              <a:rPr lang="en-US" dirty="0" smtClean="0"/>
              <a:t>Director</a:t>
            </a:r>
          </a:p>
        </p:txBody>
      </p:sp>
    </p:spTree>
    <p:extLst>
      <p:ext uri="{BB962C8B-B14F-4D97-AF65-F5344CB8AC3E}">
        <p14:creationId xmlns:p14="http://schemas.microsoft.com/office/powerpoint/2010/main" val="8133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816429"/>
          </a:xfrm>
        </p:spPr>
        <p:txBody>
          <a:bodyPr/>
          <a:lstStyle/>
          <a:p>
            <a:r>
              <a:rPr lang="en-US" dirty="0" smtClean="0"/>
              <a:t>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88785"/>
            <a:ext cx="10515600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4</a:t>
            </a:r>
            <a:r>
              <a:rPr lang="en-US" baseline="30000" dirty="0" smtClean="0">
                <a:hlinkClick r:id="rId2"/>
              </a:rPr>
              <a:t>th</a:t>
            </a:r>
            <a:r>
              <a:rPr lang="en-US" dirty="0" smtClean="0">
                <a:hlinkClick r:id="rId2"/>
              </a:rPr>
              <a:t> Kennedy-Nixon Debate</a:t>
            </a:r>
            <a:r>
              <a:rPr lang="en-US" dirty="0" smtClean="0"/>
              <a:t> (October 21, 1960)</a:t>
            </a:r>
          </a:p>
          <a:p>
            <a:r>
              <a:rPr lang="en-US" dirty="0" smtClean="0"/>
              <a:t>Kennedy elected (November 8, 1960</a:t>
            </a:r>
          </a:p>
          <a:p>
            <a:pPr lvl="1"/>
            <a:r>
              <a:rPr lang="en-US" dirty="0" smtClean="0"/>
              <a:t>NASA: Low Committee formed (January 5, 1961)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Inaugural address</a:t>
            </a:r>
            <a:r>
              <a:rPr lang="en-US" dirty="0" smtClean="0"/>
              <a:t> (January 20, 1961)</a:t>
            </a:r>
          </a:p>
          <a:p>
            <a:pPr lvl="1"/>
            <a:r>
              <a:rPr lang="en-US" dirty="0" smtClean="0"/>
              <a:t>NASA: Webb starts as Administrator (February 14, 1961)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First Soviet manned orbital flight (April 12, 1961)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Bay of Pigs invasion (April 17, 1961)</a:t>
            </a:r>
          </a:p>
          <a:p>
            <a:pPr lvl="1"/>
            <a:r>
              <a:rPr lang="en-US" dirty="0" smtClean="0"/>
              <a:t>NASA: Fleming Committee formed (May 2, 1961)</a:t>
            </a:r>
          </a:p>
          <a:p>
            <a:r>
              <a:rPr lang="en-US" dirty="0" smtClean="0">
                <a:hlinkClick r:id="rId4"/>
              </a:rPr>
              <a:t>Joint session of Congress</a:t>
            </a:r>
            <a:r>
              <a:rPr lang="en-US" dirty="0" smtClean="0"/>
              <a:t> (May 25, 1961)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Vienna Summit with Khrushchev (June 4, 1961)</a:t>
            </a:r>
          </a:p>
          <a:p>
            <a:r>
              <a:rPr lang="en-US" dirty="0" smtClean="0"/>
              <a:t>$1.8 Billion authorized for NASA (July 21, 1961)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59F96D6-3EDC-4F54-B890-57AECDE2F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112506"/>
              </p:ext>
            </p:extLst>
          </p:nvPr>
        </p:nvGraphicFramePr>
        <p:xfrm>
          <a:off x="-569344" y="0"/>
          <a:ext cx="5290592" cy="6846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3" imgW="2914254" imgH="3771477" progId="Acrobat.Document.DC">
                  <p:embed/>
                </p:oleObj>
              </mc:Choice>
              <mc:Fallback>
                <p:oleObj name="Acrobat Document" r:id="rId3" imgW="2914254" imgH="377147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69344" y="0"/>
                        <a:ext cx="5290592" cy="6846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269FEA5-C63A-4E84-82B4-1492372CAC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r="10818"/>
          <a:stretch/>
        </p:blipFill>
        <p:spPr>
          <a:xfrm>
            <a:off x="4422476" y="-1"/>
            <a:ext cx="3715110" cy="6846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AAF41D-7B08-4E15-A610-1B626E0114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r="10060"/>
          <a:stretch/>
        </p:blipFill>
        <p:spPr>
          <a:xfrm>
            <a:off x="8344619" y="-1"/>
            <a:ext cx="3847381" cy="68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72" r="7511"/>
          <a:stretch/>
        </p:blipFill>
        <p:spPr>
          <a:xfrm>
            <a:off x="0" y="0"/>
            <a:ext cx="406173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052" y="0"/>
            <a:ext cx="415594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378" y="0"/>
            <a:ext cx="4155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415" t="12380" r="33739" b="15774"/>
          <a:stretch/>
        </p:blipFill>
        <p:spPr>
          <a:xfrm>
            <a:off x="85726" y="449036"/>
            <a:ext cx="4004582" cy="4927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061" t="11548" r="30926" b="11785"/>
          <a:stretch/>
        </p:blipFill>
        <p:spPr>
          <a:xfrm>
            <a:off x="4110718" y="977674"/>
            <a:ext cx="4024993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2880" t="11070" r="33772" b="14644"/>
          <a:stretch/>
        </p:blipFill>
        <p:spPr>
          <a:xfrm>
            <a:off x="8157482" y="922563"/>
            <a:ext cx="4065815" cy="5094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80764" y="6392636"/>
            <a:ext cx="25265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ource: DoD Comptroller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98472" y="482663"/>
            <a:ext cx="24493" cy="6094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57482" y="482663"/>
            <a:ext cx="24493" cy="6094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067" t="6429" r="15056" b="5060"/>
          <a:stretch/>
        </p:blipFill>
        <p:spPr>
          <a:xfrm>
            <a:off x="2698297" y="0"/>
            <a:ext cx="9643236" cy="68708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782" y="524328"/>
            <a:ext cx="2002971" cy="1325563"/>
          </a:xfrm>
        </p:spPr>
        <p:txBody>
          <a:bodyPr/>
          <a:lstStyle/>
          <a:p>
            <a:pPr algn="ctr"/>
            <a:r>
              <a:rPr lang="en-US" dirty="0" smtClean="0"/>
              <a:t>Fleming</a:t>
            </a:r>
            <a:br>
              <a:rPr lang="en-US" dirty="0" smtClean="0"/>
            </a:br>
            <a:r>
              <a:rPr lang="en-US" dirty="0" smtClean="0"/>
              <a:t>Report</a:t>
            </a:r>
            <a:br>
              <a:rPr lang="en-US" dirty="0" smtClean="0"/>
            </a:br>
            <a:r>
              <a:rPr lang="en-US" sz="2400" dirty="0" smtClean="0"/>
              <a:t>(June 16 1961)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57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“Rational Actor”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leadership was essential to the American way of life</a:t>
            </a:r>
          </a:p>
          <a:p>
            <a:pPr lvl="1"/>
            <a:r>
              <a:rPr lang="en-US" dirty="0" smtClean="0"/>
              <a:t>And American leadership demanded leadership in space</a:t>
            </a:r>
          </a:p>
          <a:p>
            <a:pPr lvl="3"/>
            <a:endParaRPr lang="en-US" dirty="0"/>
          </a:p>
          <a:p>
            <a:r>
              <a:rPr lang="en-US" dirty="0" smtClean="0"/>
              <a:t>The Soviet Union had much larger rockets in 1961</a:t>
            </a:r>
          </a:p>
          <a:p>
            <a:pPr lvl="1"/>
            <a:r>
              <a:rPr lang="en-US" dirty="0" smtClean="0"/>
              <a:t>And they could probably make them large enough to fly around the moon</a:t>
            </a:r>
          </a:p>
          <a:p>
            <a:pPr lvl="4"/>
            <a:endParaRPr lang="en-US" dirty="0"/>
          </a:p>
          <a:p>
            <a:r>
              <a:rPr lang="en-US" dirty="0" smtClean="0"/>
              <a:t>Landing on the Moon would require 10 times the rocket thrust</a:t>
            </a:r>
          </a:p>
          <a:p>
            <a:pPr lvl="1"/>
            <a:r>
              <a:rPr lang="en-US" dirty="0" smtClean="0"/>
              <a:t>And the Americans had started design work on what became the F-1 in 1955</a:t>
            </a:r>
          </a:p>
          <a:p>
            <a:pPr lvl="4"/>
            <a:endParaRPr lang="en-US" dirty="0"/>
          </a:p>
          <a:p>
            <a:r>
              <a:rPr lang="en-US" dirty="0" smtClean="0"/>
              <a:t>The American economy was far larger than the Soviet economy</a:t>
            </a:r>
          </a:p>
          <a:p>
            <a:pPr lvl="1"/>
            <a:r>
              <a:rPr lang="en-US" dirty="0" smtClean="0"/>
              <a:t>So the Americans would have a good chance to win a “moon race”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704"/>
            <a:ext cx="10515600" cy="13255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“Bureaucratic Politics”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252"/>
            <a:ext cx="10515600" cy="4351338"/>
          </a:xfrm>
        </p:spPr>
        <p:txBody>
          <a:bodyPr/>
          <a:lstStyle/>
          <a:p>
            <a:r>
              <a:rPr lang="en-US" dirty="0" smtClean="0"/>
              <a:t>NASA</a:t>
            </a:r>
          </a:p>
          <a:p>
            <a:pPr lvl="1"/>
            <a:r>
              <a:rPr lang="en-US" dirty="0" smtClean="0"/>
              <a:t>Launch vehicles capable of reaching anywhere in the solar system</a:t>
            </a:r>
          </a:p>
          <a:p>
            <a:pPr lvl="1"/>
            <a:r>
              <a:rPr lang="en-US" dirty="0" smtClean="0"/>
              <a:t>Advanced human spaceflight technology</a:t>
            </a:r>
          </a:p>
          <a:p>
            <a:pPr lvl="1"/>
            <a:r>
              <a:rPr lang="en-US" dirty="0" smtClean="0"/>
              <a:t>Balanced program</a:t>
            </a:r>
          </a:p>
          <a:p>
            <a:r>
              <a:rPr lang="en-US" dirty="0" smtClean="0"/>
              <a:t>Department of Defense</a:t>
            </a:r>
          </a:p>
          <a:p>
            <a:pPr lvl="1"/>
            <a:r>
              <a:rPr lang="en-US" dirty="0" smtClean="0"/>
              <a:t>Preserving the aerospace industrial base</a:t>
            </a:r>
          </a:p>
          <a:p>
            <a:pPr lvl="1"/>
            <a:r>
              <a:rPr lang="en-US" dirty="0" smtClean="0"/>
              <a:t>Investments in solid-fuel rockets</a:t>
            </a:r>
          </a:p>
          <a:p>
            <a:pPr lvl="1"/>
            <a:r>
              <a:rPr lang="en-US" dirty="0" smtClean="0"/>
              <a:t>Gaining human spaceflight experience</a:t>
            </a:r>
          </a:p>
          <a:p>
            <a:r>
              <a:rPr lang="en-US" dirty="0" smtClean="0"/>
              <a:t>Politicians</a:t>
            </a:r>
          </a:p>
          <a:p>
            <a:pPr lvl="1"/>
            <a:r>
              <a:rPr lang="en-US" dirty="0" smtClean="0"/>
              <a:t>Strengthening Kennedy’s negotiating position at the Vienna summit</a:t>
            </a:r>
          </a:p>
          <a:p>
            <a:pPr lvl="1"/>
            <a:r>
              <a:rPr lang="en-US" dirty="0" smtClean="0"/>
              <a:t>Leadership in the eyes of the world, and in the eyes of the American people</a:t>
            </a:r>
          </a:p>
          <a:p>
            <a:pPr lvl="1"/>
            <a:r>
              <a:rPr lang="en-US" dirty="0" smtClean="0"/>
              <a:t>Special interests</a:t>
            </a:r>
          </a:p>
        </p:txBody>
      </p:sp>
    </p:spTree>
    <p:extLst>
      <p:ext uri="{BB962C8B-B14F-4D97-AF65-F5344CB8AC3E}">
        <p14:creationId xmlns:p14="http://schemas.microsoft.com/office/powerpoint/2010/main" val="11391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594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Acrobat Document</vt:lpstr>
      <vt:lpstr>The Decision  to Go to the Moon</vt:lpstr>
      <vt:lpstr>Dramatis Personae</vt:lpstr>
      <vt:lpstr>Chronology</vt:lpstr>
      <vt:lpstr>PowerPoint Presentation</vt:lpstr>
      <vt:lpstr>PowerPoint Presentation</vt:lpstr>
      <vt:lpstr>PowerPoint Presentation</vt:lpstr>
      <vt:lpstr>Fleming Report (June 16 1961)</vt:lpstr>
      <vt:lpstr>A “Rational Actor” Perspective</vt:lpstr>
      <vt:lpstr>A “Bureaucratic Politics” Perspective</vt:lpstr>
      <vt:lpstr>Logsdon’s Apollo-Like Decision Circumstances</vt:lpstr>
      <vt:lpstr>Discussion Groups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Decision  to Go to the Moon</dc:title>
  <dc:creator>zz</dc:creator>
  <cp:lastModifiedBy>jj</cp:lastModifiedBy>
  <cp:revision>37</cp:revision>
  <dcterms:created xsi:type="dcterms:W3CDTF">2019-02-09T21:55:41Z</dcterms:created>
  <dcterms:modified xsi:type="dcterms:W3CDTF">2019-08-20T18:30:56Z</dcterms:modified>
</cp:coreProperties>
</file>