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1" r:id="rId4"/>
    <p:sldId id="272" r:id="rId5"/>
    <p:sldId id="260" r:id="rId6"/>
    <p:sldId id="261" r:id="rId7"/>
    <p:sldId id="259" r:id="rId8"/>
    <p:sldId id="262" r:id="rId9"/>
    <p:sldId id="279" r:id="rId10"/>
    <p:sldId id="273" r:id="rId11"/>
    <p:sldId id="267" r:id="rId12"/>
    <p:sldId id="270" r:id="rId13"/>
    <p:sldId id="268" r:id="rId14"/>
    <p:sldId id="266" r:id="rId15"/>
    <p:sldId id="263" r:id="rId16"/>
    <p:sldId id="274" r:id="rId17"/>
    <p:sldId id="278" r:id="rId18"/>
    <p:sldId id="264" r:id="rId19"/>
    <p:sldId id="275" r:id="rId20"/>
    <p:sldId id="277" r:id="rId21"/>
    <p:sldId id="276" r:id="rId22"/>
    <p:sldId id="2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71" autoAdjust="0"/>
    <p:restoredTop sz="94660"/>
  </p:normalViewPr>
  <p:slideViewPr>
    <p:cSldViewPr snapToGrid="0">
      <p:cViewPr varScale="1">
        <p:scale>
          <a:sx n="115" d="100"/>
          <a:sy n="115" d="100"/>
        </p:scale>
        <p:origin x="396"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49EB7E-9EA3-4C3D-82CC-DD2875E652BC}"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1667874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49EB7E-9EA3-4C3D-82CC-DD2875E652BC}"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624091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49EB7E-9EA3-4C3D-82CC-DD2875E652BC}"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1220322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49EB7E-9EA3-4C3D-82CC-DD2875E652BC}"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95506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49EB7E-9EA3-4C3D-82CC-DD2875E652BC}"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449524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49EB7E-9EA3-4C3D-82CC-DD2875E652BC}"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2468436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49EB7E-9EA3-4C3D-82CC-DD2875E652BC}" type="datetimeFigureOut">
              <a:rPr lang="en-US" smtClean="0"/>
              <a:t>9/3/2019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3572022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49EB7E-9EA3-4C3D-82CC-DD2875E652BC}" type="datetimeFigureOut">
              <a:rPr lang="en-US" smtClean="0"/>
              <a:t>9/3/2019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2559836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49EB7E-9EA3-4C3D-82CC-DD2875E652BC}" type="datetimeFigureOut">
              <a:rPr lang="en-US" smtClean="0"/>
              <a:t>9/3/2019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2915105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49EB7E-9EA3-4C3D-82CC-DD2875E652BC}"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221120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49EB7E-9EA3-4C3D-82CC-DD2875E652BC}"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224033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9EB7E-9EA3-4C3D-82CC-DD2875E652BC}" type="datetimeFigureOut">
              <a:rPr lang="en-US" smtClean="0"/>
              <a:t>9/3/2019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344D66-8F9A-4742-9A32-E78173381607}" type="slidenum">
              <a:rPr lang="en-US" smtClean="0"/>
              <a:t>‹#›</a:t>
            </a:fld>
            <a:endParaRPr lang="en-US"/>
          </a:p>
        </p:txBody>
      </p:sp>
    </p:spTree>
    <p:extLst>
      <p:ext uri="{BB962C8B-B14F-4D97-AF65-F5344CB8AC3E}">
        <p14:creationId xmlns:p14="http://schemas.microsoft.com/office/powerpoint/2010/main" val="280446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qSYqzj2N080"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users.umiacs.umd.edu/~oard/teaching/154/fall19/hw/E2/"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zVeFkakURXM" TargetMode="External"/><Relationship Id="rId2" Type="http://schemas.openxmlformats.org/officeDocument/2006/relationships/hyperlink" Target="https://www.youtube.com/watch?v=eXY5qb9ilHo"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NASA Before Apollo</a:t>
            </a:r>
            <a:endParaRPr lang="en-US" dirty="0"/>
          </a:p>
        </p:txBody>
      </p:sp>
      <p:sp>
        <p:nvSpPr>
          <p:cNvPr id="3" name="Subtitle 2"/>
          <p:cNvSpPr>
            <a:spLocks noGrp="1"/>
          </p:cNvSpPr>
          <p:nvPr>
            <p:ph type="subTitle" idx="1"/>
          </p:nvPr>
        </p:nvSpPr>
        <p:spPr/>
        <p:txBody>
          <a:bodyPr/>
          <a:lstStyle/>
          <a:p>
            <a:r>
              <a:rPr lang="en-US" dirty="0" smtClean="0"/>
              <a:t>INST 154</a:t>
            </a:r>
          </a:p>
          <a:p>
            <a:r>
              <a:rPr lang="en-US" dirty="0" smtClean="0"/>
              <a:t>Apollo at 50</a:t>
            </a:r>
            <a:endParaRPr lang="en-US" dirty="0"/>
          </a:p>
        </p:txBody>
      </p:sp>
    </p:spTree>
    <p:extLst>
      <p:ext uri="{BB962C8B-B14F-4D97-AF65-F5344CB8AC3E}">
        <p14:creationId xmlns:p14="http://schemas.microsoft.com/office/powerpoint/2010/main" val="9380772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Operational Missions of NASA</a:t>
            </a:r>
            <a:endParaRPr lang="en-US" dirty="0"/>
          </a:p>
        </p:txBody>
      </p:sp>
      <p:sp>
        <p:nvSpPr>
          <p:cNvPr id="6" name="Content Placeholder 5"/>
          <p:cNvSpPr>
            <a:spLocks noGrp="1"/>
          </p:cNvSpPr>
          <p:nvPr>
            <p:ph idx="1"/>
          </p:nvPr>
        </p:nvSpPr>
        <p:spPr/>
        <p:txBody>
          <a:bodyPr/>
          <a:lstStyle/>
          <a:p>
            <a:r>
              <a:rPr lang="en-US" dirty="0" smtClean="0"/>
              <a:t>Earth satellites</a:t>
            </a:r>
          </a:p>
          <a:p>
            <a:pPr lvl="1"/>
            <a:r>
              <a:rPr lang="en-US" dirty="0" smtClean="0"/>
              <a:t>Communication, weather, scientific, …</a:t>
            </a:r>
          </a:p>
          <a:p>
            <a:pPr lvl="1"/>
            <a:r>
              <a:rPr lang="en-US" dirty="0" smtClean="0"/>
              <a:t>DoD: Reconnaissance</a:t>
            </a:r>
          </a:p>
          <a:p>
            <a:r>
              <a:rPr lang="en-US" dirty="0" smtClean="0"/>
              <a:t>Human spaceflight</a:t>
            </a:r>
          </a:p>
          <a:p>
            <a:pPr lvl="1"/>
            <a:r>
              <a:rPr lang="en-US" dirty="0" smtClean="0"/>
              <a:t>Mercury, Gemini, Apollo …</a:t>
            </a:r>
          </a:p>
          <a:p>
            <a:pPr lvl="1"/>
            <a:r>
              <a:rPr lang="en-US" dirty="0" smtClean="0"/>
              <a:t>DoD: Dyna-Soar, Manned Orbiting Laboratory</a:t>
            </a:r>
          </a:p>
          <a:p>
            <a:r>
              <a:rPr lang="en-US" dirty="0" smtClean="0"/>
              <a:t>Planetary exploration</a:t>
            </a:r>
          </a:p>
          <a:p>
            <a:pPr lvl="1"/>
            <a:r>
              <a:rPr lang="en-US" dirty="0" smtClean="0"/>
              <a:t>Moon, Venus, Mars, …</a:t>
            </a:r>
          </a:p>
          <a:p>
            <a:r>
              <a:rPr lang="en-US" dirty="0" smtClean="0"/>
              <a:t>Aeronautics research</a:t>
            </a:r>
          </a:p>
        </p:txBody>
      </p:sp>
    </p:spTree>
    <p:extLst>
      <p:ext uri="{BB962C8B-B14F-4D97-AF65-F5344CB8AC3E}">
        <p14:creationId xmlns:p14="http://schemas.microsoft.com/office/powerpoint/2010/main" val="29988468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2124"/>
            <a:ext cx="10515600" cy="585056"/>
          </a:xfrm>
        </p:spPr>
        <p:txBody>
          <a:bodyPr>
            <a:normAutofit fontScale="90000"/>
          </a:bodyPr>
          <a:lstStyle/>
          <a:p>
            <a:r>
              <a:rPr lang="en-US" dirty="0" smtClean="0"/>
              <a:t>Project Mercury Chronology</a:t>
            </a:r>
            <a:endParaRPr lang="en-US" dirty="0"/>
          </a:p>
        </p:txBody>
      </p:sp>
      <p:sp>
        <p:nvSpPr>
          <p:cNvPr id="3" name="Content Placeholder 2"/>
          <p:cNvSpPr>
            <a:spLocks noGrp="1"/>
          </p:cNvSpPr>
          <p:nvPr>
            <p:ph idx="1"/>
          </p:nvPr>
        </p:nvSpPr>
        <p:spPr>
          <a:xfrm>
            <a:off x="782541" y="1432036"/>
            <a:ext cx="10515600" cy="4351338"/>
          </a:xfrm>
        </p:spPr>
        <p:txBody>
          <a:bodyPr>
            <a:normAutofit lnSpcReduction="10000"/>
          </a:bodyPr>
          <a:lstStyle/>
          <a:p>
            <a:r>
              <a:rPr lang="en-US" dirty="0" smtClean="0"/>
              <a:t>Mercury spacecraft contract award (January 1959)</a:t>
            </a:r>
          </a:p>
          <a:p>
            <a:r>
              <a:rPr lang="en-US" dirty="0" smtClean="0"/>
              <a:t>First Mercury Little Joe test (August 1959)</a:t>
            </a:r>
          </a:p>
          <a:p>
            <a:r>
              <a:rPr lang="en-US" dirty="0" smtClean="0"/>
              <a:t>First Mercury Atlas test (September 1959)</a:t>
            </a:r>
          </a:p>
          <a:p>
            <a:r>
              <a:rPr lang="en-US" dirty="0" smtClean="0"/>
              <a:t>First Mercury Redstone test (November 1960)</a:t>
            </a:r>
          </a:p>
          <a:p>
            <a:r>
              <a:rPr lang="en-US" dirty="0" smtClean="0"/>
              <a:t>First manned Soviet orbital flight (April 1961)</a:t>
            </a:r>
          </a:p>
          <a:p>
            <a:r>
              <a:rPr lang="en-US" dirty="0" smtClean="0"/>
              <a:t>First manned suborbital Mercury flight (May 1961)</a:t>
            </a:r>
          </a:p>
          <a:p>
            <a:r>
              <a:rPr lang="en-US" dirty="0" smtClean="0"/>
              <a:t>25.3-hour Soviet orbital flight (August 1961)</a:t>
            </a:r>
          </a:p>
          <a:p>
            <a:r>
              <a:rPr lang="en-US" dirty="0" smtClean="0"/>
              <a:t>First manned orbital Mercury flight (February 1962)</a:t>
            </a:r>
          </a:p>
          <a:p>
            <a:r>
              <a:rPr lang="en-US" dirty="0" smtClean="0"/>
              <a:t>Fourth (and last) manned orbital Mercury flight (May 1963)</a:t>
            </a:r>
          </a:p>
        </p:txBody>
      </p:sp>
    </p:spTree>
    <p:extLst>
      <p:ext uri="{BB962C8B-B14F-4D97-AF65-F5344CB8AC3E}">
        <p14:creationId xmlns:p14="http://schemas.microsoft.com/office/powerpoint/2010/main" val="2306852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5190" y="77417"/>
            <a:ext cx="8761656" cy="6780583"/>
          </a:xfrm>
          <a:prstGeom prst="rect">
            <a:avLst/>
          </a:prstGeom>
        </p:spPr>
      </p:pic>
    </p:spTree>
    <p:extLst>
      <p:ext uri="{BB962C8B-B14F-4D97-AF65-F5344CB8AC3E}">
        <p14:creationId xmlns:p14="http://schemas.microsoft.com/office/powerpoint/2010/main" val="25433524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663" y="1"/>
            <a:ext cx="10515600" cy="870668"/>
          </a:xfrm>
        </p:spPr>
        <p:txBody>
          <a:bodyPr/>
          <a:lstStyle/>
          <a:p>
            <a:r>
              <a:rPr lang="en-US" dirty="0" smtClean="0"/>
              <a:t>McDonnell Aircraft, St. Louis, MO </a:t>
            </a:r>
            <a:endParaRPr lang="en-US" dirty="0"/>
          </a:p>
        </p:txBody>
      </p:sp>
      <p:pic>
        <p:nvPicPr>
          <p:cNvPr id="4" name="Picture 3"/>
          <p:cNvPicPr>
            <a:picLocks noChangeAspect="1"/>
          </p:cNvPicPr>
          <p:nvPr/>
        </p:nvPicPr>
        <p:blipFill rotWithShape="1">
          <a:blip r:embed="rId2"/>
          <a:srcRect l="1997" t="14229" r="2043" b="20996"/>
          <a:stretch/>
        </p:blipFill>
        <p:spPr>
          <a:xfrm>
            <a:off x="640407" y="830910"/>
            <a:ext cx="11551593" cy="6027089"/>
          </a:xfrm>
          <a:prstGeom prst="rect">
            <a:avLst/>
          </a:prstGeom>
        </p:spPr>
      </p:pic>
    </p:spTree>
    <p:extLst>
      <p:ext uri="{BB962C8B-B14F-4D97-AF65-F5344CB8AC3E}">
        <p14:creationId xmlns:p14="http://schemas.microsoft.com/office/powerpoint/2010/main" val="2021499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28" y="1"/>
            <a:ext cx="10515600" cy="962108"/>
          </a:xfrm>
        </p:spPr>
        <p:txBody>
          <a:bodyPr/>
          <a:lstStyle/>
          <a:p>
            <a:r>
              <a:rPr lang="en-US" dirty="0" smtClean="0">
                <a:hlinkClick r:id="rId2"/>
              </a:rPr>
              <a:t>Mercury Redstone 1</a:t>
            </a:r>
            <a:endParaRPr lang="en-US" dirty="0"/>
          </a:p>
        </p:txBody>
      </p:sp>
      <p:pic>
        <p:nvPicPr>
          <p:cNvPr id="3" name="Picture 2"/>
          <p:cNvPicPr>
            <a:picLocks noChangeAspect="1"/>
          </p:cNvPicPr>
          <p:nvPr/>
        </p:nvPicPr>
        <p:blipFill>
          <a:blip r:embed="rId3"/>
          <a:stretch>
            <a:fillRect/>
          </a:stretch>
        </p:blipFill>
        <p:spPr>
          <a:xfrm>
            <a:off x="1785068" y="789416"/>
            <a:ext cx="10407595" cy="5854272"/>
          </a:xfrm>
          <a:prstGeom prst="rect">
            <a:avLst/>
          </a:prstGeom>
        </p:spPr>
      </p:pic>
    </p:spTree>
    <p:extLst>
      <p:ext uri="{BB962C8B-B14F-4D97-AF65-F5344CB8AC3E}">
        <p14:creationId xmlns:p14="http://schemas.microsoft.com/office/powerpoint/2010/main" val="18449013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98" y="333319"/>
            <a:ext cx="10515600" cy="1325563"/>
          </a:xfrm>
        </p:spPr>
        <p:txBody>
          <a:bodyPr/>
          <a:lstStyle/>
          <a:p>
            <a:r>
              <a:rPr lang="en-US" dirty="0" smtClean="0"/>
              <a:t>Mercury Atlas 1</a:t>
            </a:r>
            <a:endParaRPr lang="en-US" dirty="0"/>
          </a:p>
        </p:txBody>
      </p:sp>
      <p:pic>
        <p:nvPicPr>
          <p:cNvPr id="3" name="Picture 2"/>
          <p:cNvPicPr>
            <a:picLocks noChangeAspect="1"/>
          </p:cNvPicPr>
          <p:nvPr/>
        </p:nvPicPr>
        <p:blipFill>
          <a:blip r:embed="rId2"/>
          <a:stretch>
            <a:fillRect/>
          </a:stretch>
        </p:blipFill>
        <p:spPr>
          <a:xfrm>
            <a:off x="4595096" y="0"/>
            <a:ext cx="5403102" cy="6858000"/>
          </a:xfrm>
          <a:prstGeom prst="rect">
            <a:avLst/>
          </a:prstGeom>
        </p:spPr>
      </p:pic>
    </p:spTree>
    <p:extLst>
      <p:ext uri="{BB962C8B-B14F-4D97-AF65-F5344CB8AC3E}">
        <p14:creationId xmlns:p14="http://schemas.microsoft.com/office/powerpoint/2010/main" val="31554594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175" y="138514"/>
            <a:ext cx="10515600" cy="676496"/>
          </a:xfrm>
        </p:spPr>
        <p:txBody>
          <a:bodyPr>
            <a:normAutofit fontScale="90000"/>
          </a:bodyPr>
          <a:lstStyle/>
          <a:p>
            <a:r>
              <a:rPr lang="en-US" dirty="0" smtClean="0"/>
              <a:t>Mercury-Redstone 4 (Gus Grissom)</a:t>
            </a:r>
            <a:endParaRPr lang="en-US" dirty="0"/>
          </a:p>
        </p:txBody>
      </p:sp>
      <p:pic>
        <p:nvPicPr>
          <p:cNvPr id="3" name="Picture 2"/>
          <p:cNvPicPr>
            <a:picLocks noChangeAspect="1"/>
          </p:cNvPicPr>
          <p:nvPr/>
        </p:nvPicPr>
        <p:blipFill rotWithShape="1">
          <a:blip r:embed="rId2"/>
          <a:srcRect t="26492" b="13565"/>
          <a:stretch/>
        </p:blipFill>
        <p:spPr>
          <a:xfrm>
            <a:off x="2177" y="1228477"/>
            <a:ext cx="12187651" cy="5629523"/>
          </a:xfrm>
          <a:prstGeom prst="rect">
            <a:avLst/>
          </a:prstGeom>
        </p:spPr>
      </p:pic>
    </p:spTree>
    <p:extLst>
      <p:ext uri="{BB962C8B-B14F-4D97-AF65-F5344CB8AC3E}">
        <p14:creationId xmlns:p14="http://schemas.microsoft.com/office/powerpoint/2010/main" val="3686556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151" y="0"/>
            <a:ext cx="10515600" cy="1022465"/>
          </a:xfrm>
        </p:spPr>
        <p:txBody>
          <a:bodyPr/>
          <a:lstStyle/>
          <a:p>
            <a:r>
              <a:rPr lang="en-US" dirty="0" smtClean="0"/>
              <a:t>Mercury Manned Spaceflight Network</a:t>
            </a:r>
            <a:endParaRPr lang="en-US" dirty="0"/>
          </a:p>
        </p:txBody>
      </p:sp>
      <p:pic>
        <p:nvPicPr>
          <p:cNvPr id="3" name="Picture 2"/>
          <p:cNvPicPr>
            <a:picLocks noChangeAspect="1"/>
          </p:cNvPicPr>
          <p:nvPr/>
        </p:nvPicPr>
        <p:blipFill rotWithShape="1">
          <a:blip r:embed="rId2"/>
          <a:srcRect t="27675"/>
          <a:stretch/>
        </p:blipFill>
        <p:spPr>
          <a:xfrm>
            <a:off x="-1" y="914400"/>
            <a:ext cx="12199905" cy="5959832"/>
          </a:xfrm>
          <a:prstGeom prst="rect">
            <a:avLst/>
          </a:prstGeom>
        </p:spPr>
      </p:pic>
    </p:spTree>
    <p:extLst>
      <p:ext uri="{BB962C8B-B14F-4D97-AF65-F5344CB8AC3E}">
        <p14:creationId xmlns:p14="http://schemas.microsoft.com/office/powerpoint/2010/main" val="16625274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5536"/>
          <a:stretch/>
        </p:blipFill>
        <p:spPr>
          <a:xfrm>
            <a:off x="0" y="-2682"/>
            <a:ext cx="12244415" cy="6860682"/>
          </a:xfrm>
          <a:prstGeom prst="rect">
            <a:avLst/>
          </a:prstGeom>
        </p:spPr>
      </p:pic>
    </p:spTree>
    <p:extLst>
      <p:ext uri="{BB962C8B-B14F-4D97-AF65-F5344CB8AC3E}">
        <p14:creationId xmlns:p14="http://schemas.microsoft.com/office/powerpoint/2010/main" val="21875102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782" y="0"/>
            <a:ext cx="10515600" cy="1325563"/>
          </a:xfrm>
        </p:spPr>
        <p:txBody>
          <a:bodyPr/>
          <a:lstStyle/>
          <a:p>
            <a:r>
              <a:rPr lang="en-US" dirty="0" smtClean="0"/>
              <a:t>Mercury-Atlas 6 (John Glenn)</a:t>
            </a:r>
            <a:endParaRPr lang="en-US" dirty="0"/>
          </a:p>
        </p:txBody>
      </p:sp>
      <p:pic>
        <p:nvPicPr>
          <p:cNvPr id="3" name="Picture 2"/>
          <p:cNvPicPr>
            <a:picLocks noChangeAspect="1"/>
          </p:cNvPicPr>
          <p:nvPr/>
        </p:nvPicPr>
        <p:blipFill rotWithShape="1">
          <a:blip r:embed="rId2"/>
          <a:srcRect t="19837" b="19893"/>
          <a:stretch/>
        </p:blipFill>
        <p:spPr>
          <a:xfrm>
            <a:off x="4438" y="1137037"/>
            <a:ext cx="12193866" cy="5820354"/>
          </a:xfrm>
          <a:prstGeom prst="rect">
            <a:avLst/>
          </a:prstGeom>
        </p:spPr>
      </p:pic>
    </p:spTree>
    <p:extLst>
      <p:ext uri="{BB962C8B-B14F-4D97-AF65-F5344CB8AC3E}">
        <p14:creationId xmlns:p14="http://schemas.microsoft.com/office/powerpoint/2010/main" val="18813189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idx="1"/>
          </p:nvPr>
        </p:nvSpPr>
        <p:spPr/>
        <p:txBody>
          <a:bodyPr/>
          <a:lstStyle/>
          <a:p>
            <a:r>
              <a:rPr lang="en-US" dirty="0" smtClean="0"/>
              <a:t>Notetaking</a:t>
            </a:r>
          </a:p>
          <a:p>
            <a:pPr lvl="3"/>
            <a:endParaRPr lang="en-US" dirty="0"/>
          </a:p>
          <a:p>
            <a:r>
              <a:rPr lang="en-US" dirty="0" smtClean="0"/>
              <a:t>Lecture</a:t>
            </a:r>
            <a:endParaRPr lang="en-US" dirty="0" smtClean="0"/>
          </a:p>
          <a:p>
            <a:pPr lvl="1"/>
            <a:r>
              <a:rPr lang="en-US" dirty="0" smtClean="0"/>
              <a:t>The birth of NASA</a:t>
            </a:r>
          </a:p>
          <a:p>
            <a:pPr lvl="1"/>
            <a:r>
              <a:rPr lang="en-US" dirty="0" smtClean="0"/>
              <a:t>Project Mercury</a:t>
            </a:r>
          </a:p>
          <a:p>
            <a:pPr lvl="3"/>
            <a:endParaRPr lang="en-US" dirty="0"/>
          </a:p>
          <a:p>
            <a:r>
              <a:rPr lang="en-US" dirty="0" smtClean="0"/>
              <a:t>Discussion groups</a:t>
            </a:r>
          </a:p>
          <a:p>
            <a:pPr lvl="3"/>
            <a:endParaRPr lang="en-US" dirty="0"/>
          </a:p>
          <a:p>
            <a:r>
              <a:rPr lang="en-US" dirty="0" smtClean="0"/>
              <a:t>Activities</a:t>
            </a:r>
          </a:p>
          <a:p>
            <a:pPr lvl="1"/>
            <a:r>
              <a:rPr lang="en-US" dirty="0" smtClean="0"/>
              <a:t>Tweeting 1969</a:t>
            </a:r>
          </a:p>
          <a:p>
            <a:pPr lvl="1"/>
            <a:r>
              <a:rPr lang="en-US" dirty="0" smtClean="0"/>
              <a:t>Case study selections</a:t>
            </a:r>
          </a:p>
        </p:txBody>
      </p:sp>
    </p:spTree>
    <p:extLst>
      <p:ext uri="{BB962C8B-B14F-4D97-AF65-F5344CB8AC3E}">
        <p14:creationId xmlns:p14="http://schemas.microsoft.com/office/powerpoint/2010/main" val="4209577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Groups</a:t>
            </a:r>
            <a:endParaRPr lang="en-US" dirty="0"/>
          </a:p>
        </p:txBody>
      </p:sp>
      <p:sp>
        <p:nvSpPr>
          <p:cNvPr id="3" name="Content Placeholder 2"/>
          <p:cNvSpPr>
            <a:spLocks noGrp="1"/>
          </p:cNvSpPr>
          <p:nvPr>
            <p:ph idx="1"/>
          </p:nvPr>
        </p:nvSpPr>
        <p:spPr>
          <a:xfrm>
            <a:off x="838199" y="1825625"/>
            <a:ext cx="11100683" cy="4351338"/>
          </a:xfrm>
        </p:spPr>
        <p:txBody>
          <a:bodyPr>
            <a:normAutofit lnSpcReduction="10000"/>
          </a:bodyPr>
          <a:lstStyle/>
          <a:p>
            <a:r>
              <a:rPr lang="en-US" dirty="0" smtClean="0"/>
              <a:t>McDougall Chapter 7 (“The Birth of NASA”)</a:t>
            </a:r>
          </a:p>
          <a:p>
            <a:pPr lvl="1"/>
            <a:r>
              <a:rPr lang="en-US" dirty="0" smtClean="0"/>
              <a:t>“Inside baseball” from the American political system</a:t>
            </a:r>
          </a:p>
          <a:p>
            <a:pPr lvl="6"/>
            <a:endParaRPr lang="en-US" dirty="0" smtClean="0"/>
          </a:p>
          <a:p>
            <a:r>
              <a:rPr lang="en-US" dirty="0" smtClean="0"/>
              <a:t>Cox Chapter 1 (“The Famous Space Task Group is akin to the Mayflower”)</a:t>
            </a:r>
          </a:p>
          <a:p>
            <a:pPr lvl="1"/>
            <a:r>
              <a:rPr lang="en-US" dirty="0" smtClean="0"/>
              <a:t>A vivid picture of the beginning of human space flight at NASA</a:t>
            </a:r>
          </a:p>
          <a:p>
            <a:pPr marL="1371600" lvl="3" indent="0">
              <a:buNone/>
            </a:pPr>
            <a:endParaRPr lang="en-US" dirty="0"/>
          </a:p>
          <a:p>
            <a:r>
              <a:rPr lang="en-US" dirty="0" smtClean="0"/>
              <a:t>Swenson Chapter 5 (“Specifications for a Manned Satellite”)</a:t>
            </a:r>
          </a:p>
          <a:p>
            <a:pPr lvl="1"/>
            <a:r>
              <a:rPr lang="en-US" dirty="0" smtClean="0"/>
              <a:t>Describes the process of selecting the Mercury prime contractor</a:t>
            </a:r>
          </a:p>
          <a:p>
            <a:pPr lvl="4"/>
            <a:endParaRPr lang="en-US" dirty="0"/>
          </a:p>
          <a:p>
            <a:r>
              <a:rPr lang="en-US" dirty="0" smtClean="0"/>
              <a:t>The Right Stuff (motion picture)</a:t>
            </a:r>
          </a:p>
          <a:p>
            <a:pPr lvl="1"/>
            <a:r>
              <a:rPr lang="en-US" dirty="0" smtClean="0"/>
              <a:t>An interpretation of the test pilot culture at the founding of NASA</a:t>
            </a:r>
            <a:endParaRPr lang="en-US" dirty="0"/>
          </a:p>
        </p:txBody>
      </p:sp>
    </p:spTree>
    <p:extLst>
      <p:ext uri="{BB962C8B-B14F-4D97-AF65-F5344CB8AC3E}">
        <p14:creationId xmlns:p14="http://schemas.microsoft.com/office/powerpoint/2010/main" val="39571943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Tweeting 1969</a:t>
            </a:r>
            <a:endParaRPr lang="en-US" dirty="0"/>
          </a:p>
        </p:txBody>
      </p:sp>
      <p:sp>
        <p:nvSpPr>
          <p:cNvPr id="3" name="Content Placeholder 2"/>
          <p:cNvSpPr>
            <a:spLocks noGrp="1"/>
          </p:cNvSpPr>
          <p:nvPr>
            <p:ph idx="1"/>
          </p:nvPr>
        </p:nvSpPr>
        <p:spPr/>
        <p:txBody>
          <a:bodyPr/>
          <a:lstStyle/>
          <a:p>
            <a:r>
              <a:rPr lang="en-US" dirty="0" smtClean="0"/>
              <a:t>What was happening?  Where?</a:t>
            </a:r>
          </a:p>
          <a:p>
            <a:endParaRPr lang="en-US" dirty="0"/>
          </a:p>
          <a:p>
            <a:r>
              <a:rPr lang="en-US" dirty="0" smtClean="0"/>
              <a:t>Who was making these decisions?</a:t>
            </a:r>
          </a:p>
          <a:p>
            <a:endParaRPr lang="en-US" dirty="0"/>
          </a:p>
          <a:p>
            <a:r>
              <a:rPr lang="en-US" dirty="0" smtClean="0"/>
              <a:t>How was all this being coordinated?</a:t>
            </a:r>
          </a:p>
          <a:p>
            <a:endParaRPr lang="en-US" dirty="0"/>
          </a:p>
        </p:txBody>
      </p:sp>
    </p:spTree>
    <p:extLst>
      <p:ext uri="{BB962C8B-B14F-4D97-AF65-F5344CB8AC3E}">
        <p14:creationId xmlns:p14="http://schemas.microsoft.com/office/powerpoint/2010/main" val="39795026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Selections</a:t>
            </a:r>
            <a:endParaRPr lang="en-US" dirty="0"/>
          </a:p>
        </p:txBody>
      </p:sp>
      <p:sp>
        <p:nvSpPr>
          <p:cNvPr id="3" name="Content Placeholder 2"/>
          <p:cNvSpPr>
            <a:spLocks noGrp="1"/>
          </p:cNvSpPr>
          <p:nvPr>
            <p:ph idx="1"/>
          </p:nvPr>
        </p:nvSpPr>
        <p:spPr/>
        <p:txBody>
          <a:bodyPr/>
          <a:lstStyle/>
          <a:p>
            <a:r>
              <a:rPr lang="en-US" dirty="0">
                <a:hlinkClick r:id="rId2"/>
              </a:rPr>
              <a:t>http://users.umiacs.umd.edu/~oard/teaching/154/fall19/hw/E2</a:t>
            </a:r>
            <a:r>
              <a:rPr lang="en-US" dirty="0" smtClean="0">
                <a:hlinkClick r:id="rId2"/>
              </a:rPr>
              <a:t>/</a:t>
            </a:r>
            <a:endParaRPr lang="en-US" dirty="0" smtClean="0"/>
          </a:p>
          <a:p>
            <a:endParaRPr lang="en-US" dirty="0"/>
          </a:p>
        </p:txBody>
      </p:sp>
    </p:spTree>
    <p:extLst>
      <p:ext uri="{BB962C8B-B14F-4D97-AF65-F5344CB8AC3E}">
        <p14:creationId xmlns:p14="http://schemas.microsoft.com/office/powerpoint/2010/main" val="528140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Notetaking</a:t>
            </a:r>
            <a:endParaRPr lang="en-US" dirty="0"/>
          </a:p>
        </p:txBody>
      </p:sp>
      <p:sp>
        <p:nvSpPr>
          <p:cNvPr id="3" name="Content Placeholder 2"/>
          <p:cNvSpPr>
            <a:spLocks noGrp="1"/>
          </p:cNvSpPr>
          <p:nvPr>
            <p:ph idx="1"/>
          </p:nvPr>
        </p:nvSpPr>
        <p:spPr/>
        <p:txBody>
          <a:bodyPr/>
          <a:lstStyle/>
          <a:p>
            <a:r>
              <a:rPr lang="en-US" dirty="0" smtClean="0"/>
              <a:t>Personal notes</a:t>
            </a:r>
          </a:p>
          <a:p>
            <a:pPr lvl="1"/>
            <a:r>
              <a:rPr lang="en-US" dirty="0" smtClean="0"/>
              <a:t>Look ahead to the term paper</a:t>
            </a:r>
          </a:p>
          <a:p>
            <a:pPr lvl="1"/>
            <a:r>
              <a:rPr lang="en-US" dirty="0" smtClean="0"/>
              <a:t>Take notes that help you do </a:t>
            </a:r>
            <a:r>
              <a:rPr lang="en-US" smtClean="0"/>
              <a:t>that well</a:t>
            </a:r>
            <a:endParaRPr lang="en-US" dirty="0" smtClean="0"/>
          </a:p>
          <a:p>
            <a:endParaRPr lang="en-US" dirty="0"/>
          </a:p>
          <a:p>
            <a:r>
              <a:rPr lang="en-US" dirty="0" smtClean="0"/>
              <a:t>Discussion group notes</a:t>
            </a:r>
          </a:p>
          <a:p>
            <a:pPr lvl="1"/>
            <a:r>
              <a:rPr lang="en-US" u="sng" dirty="0" smtClean="0"/>
              <a:t>Participate in the discussion</a:t>
            </a:r>
          </a:p>
          <a:p>
            <a:pPr lvl="1"/>
            <a:r>
              <a:rPr lang="en-US" dirty="0" smtClean="0"/>
              <a:t>Capture the sense of what was discussed</a:t>
            </a:r>
          </a:p>
          <a:p>
            <a:pPr lvl="1"/>
            <a:r>
              <a:rPr lang="en-US" dirty="0" smtClean="0"/>
              <a:t>Upload same day</a:t>
            </a:r>
            <a:endParaRPr lang="en-US" dirty="0"/>
          </a:p>
        </p:txBody>
      </p:sp>
    </p:spTree>
    <p:extLst>
      <p:ext uri="{BB962C8B-B14F-4D97-AF65-F5344CB8AC3E}">
        <p14:creationId xmlns:p14="http://schemas.microsoft.com/office/powerpoint/2010/main" val="3912115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7112"/>
          <a:stretch/>
        </p:blipFill>
        <p:spPr>
          <a:xfrm>
            <a:off x="1089329" y="0"/>
            <a:ext cx="10475843" cy="6844821"/>
          </a:xfrm>
          <a:prstGeom prst="rect">
            <a:avLst/>
          </a:prstGeom>
        </p:spPr>
      </p:pic>
    </p:spTree>
    <p:extLst>
      <p:ext uri="{BB962C8B-B14F-4D97-AF65-F5344CB8AC3E}">
        <p14:creationId xmlns:p14="http://schemas.microsoft.com/office/powerpoint/2010/main" val="1543694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662" y="440664"/>
            <a:ext cx="10515600" cy="585056"/>
          </a:xfrm>
        </p:spPr>
        <p:txBody>
          <a:bodyPr>
            <a:normAutofit fontScale="90000"/>
          </a:bodyPr>
          <a:lstStyle/>
          <a:p>
            <a:r>
              <a:rPr lang="en-US" dirty="0" smtClean="0"/>
              <a:t>Chronology</a:t>
            </a:r>
            <a:endParaRPr lang="en-US" dirty="0"/>
          </a:p>
        </p:txBody>
      </p:sp>
      <p:sp>
        <p:nvSpPr>
          <p:cNvPr id="3" name="Content Placeholder 2"/>
          <p:cNvSpPr>
            <a:spLocks noGrp="1"/>
          </p:cNvSpPr>
          <p:nvPr>
            <p:ph idx="1"/>
          </p:nvPr>
        </p:nvSpPr>
        <p:spPr>
          <a:xfrm>
            <a:off x="762662" y="2187410"/>
            <a:ext cx="10515600" cy="4351338"/>
          </a:xfrm>
        </p:spPr>
        <p:txBody>
          <a:bodyPr/>
          <a:lstStyle/>
          <a:p>
            <a:r>
              <a:rPr lang="en-US" dirty="0" smtClean="0">
                <a:hlinkClick r:id="rId2"/>
              </a:rPr>
              <a:t>First Soviet Satellite</a:t>
            </a:r>
            <a:r>
              <a:rPr lang="en-US" dirty="0">
                <a:hlinkClick r:id="rId2"/>
              </a:rPr>
              <a:t>:</a:t>
            </a:r>
            <a:r>
              <a:rPr lang="en-US" dirty="0" smtClean="0">
                <a:hlinkClick r:id="rId2"/>
              </a:rPr>
              <a:t> Sputnik 1 </a:t>
            </a:r>
            <a:r>
              <a:rPr lang="en-US" dirty="0" smtClean="0"/>
              <a:t>(October 1957)</a:t>
            </a:r>
          </a:p>
          <a:p>
            <a:r>
              <a:rPr lang="en-US" dirty="0" smtClean="0">
                <a:hlinkClick r:id="rId3"/>
              </a:rPr>
              <a:t>Vanguard 1 Launch Failure </a:t>
            </a:r>
            <a:r>
              <a:rPr lang="en-US" dirty="0" smtClean="0"/>
              <a:t>(December 1957)</a:t>
            </a:r>
          </a:p>
          <a:p>
            <a:r>
              <a:rPr lang="en-US" dirty="0" smtClean="0"/>
              <a:t>First American Satellite: Explorer 1 (January 1958)</a:t>
            </a:r>
          </a:p>
          <a:p>
            <a:r>
              <a:rPr lang="en-US" dirty="0" smtClean="0"/>
              <a:t>Senate Committee on Space and Aeronautics (February 1958)</a:t>
            </a:r>
          </a:p>
          <a:p>
            <a:r>
              <a:rPr lang="en-US" dirty="0" smtClean="0"/>
              <a:t>Space Act (July 1958)</a:t>
            </a:r>
          </a:p>
          <a:p>
            <a:r>
              <a:rPr lang="en-US" dirty="0" smtClean="0"/>
              <a:t>NASA established (October 1958)</a:t>
            </a:r>
          </a:p>
        </p:txBody>
      </p:sp>
    </p:spTree>
    <p:extLst>
      <p:ext uri="{BB962C8B-B14F-4D97-AF65-F5344CB8AC3E}">
        <p14:creationId xmlns:p14="http://schemas.microsoft.com/office/powerpoint/2010/main" val="87102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Act of 1958</a:t>
            </a:r>
            <a:endParaRPr lang="en-US" dirty="0"/>
          </a:p>
        </p:txBody>
      </p:sp>
      <p:sp>
        <p:nvSpPr>
          <p:cNvPr id="4" name="TextBox 3"/>
          <p:cNvSpPr txBox="1"/>
          <p:nvPr/>
        </p:nvSpPr>
        <p:spPr>
          <a:xfrm>
            <a:off x="361122" y="1987826"/>
            <a:ext cx="11060265" cy="3970318"/>
          </a:xfrm>
          <a:prstGeom prst="rect">
            <a:avLst/>
          </a:prstGeom>
          <a:noFill/>
        </p:spPr>
        <p:txBody>
          <a:bodyPr wrap="square" rtlCol="0">
            <a:spAutoFit/>
          </a:bodyPr>
          <a:lstStyle/>
          <a:p>
            <a:r>
              <a:rPr lang="en-US" sz="2800" dirty="0"/>
              <a:t>The Congress declares that the general welfare and security of the United States require that adequate provision be made for aeronautical and space activities. The Congress further declares that </a:t>
            </a:r>
            <a:r>
              <a:rPr lang="en-US" sz="2800" b="1" dirty="0"/>
              <a:t>such activities shall be the responsibility of, and shall be directed by, a civilian agency exercising control over aeronautical and space activities sponsored by the United States, except that activities peculiar to or primarily associated with the development of weapons systems, military operations, or the defense of the United States </a:t>
            </a:r>
            <a:r>
              <a:rPr lang="en-US" sz="2800" b="1" dirty="0" smtClean="0"/>
              <a:t>… shall </a:t>
            </a:r>
            <a:r>
              <a:rPr lang="en-US" sz="2800" b="1" dirty="0"/>
              <a:t>be the responsibility of, and shall be directed by, the Department of </a:t>
            </a:r>
            <a:r>
              <a:rPr lang="en-US" sz="2800" b="1" dirty="0" smtClean="0"/>
              <a:t>Defense</a:t>
            </a:r>
            <a:r>
              <a:rPr lang="en-US" sz="2800" dirty="0" smtClean="0"/>
              <a:t> …</a:t>
            </a:r>
            <a:endParaRPr lang="en-US" sz="2800" dirty="0"/>
          </a:p>
        </p:txBody>
      </p:sp>
    </p:spTree>
    <p:extLst>
      <p:ext uri="{BB962C8B-B14F-4D97-AF65-F5344CB8AC3E}">
        <p14:creationId xmlns:p14="http://schemas.microsoft.com/office/powerpoint/2010/main" val="41115736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Act of 1958</a:t>
            </a:r>
            <a:endParaRPr lang="en-US" dirty="0"/>
          </a:p>
        </p:txBody>
      </p:sp>
      <p:sp>
        <p:nvSpPr>
          <p:cNvPr id="4" name="TextBox 3"/>
          <p:cNvSpPr txBox="1"/>
          <p:nvPr/>
        </p:nvSpPr>
        <p:spPr>
          <a:xfrm>
            <a:off x="94753" y="1800970"/>
            <a:ext cx="12002493" cy="4801314"/>
          </a:xfrm>
          <a:prstGeom prst="rect">
            <a:avLst/>
          </a:prstGeom>
          <a:noFill/>
        </p:spPr>
        <p:txBody>
          <a:bodyPr wrap="square" rtlCol="0">
            <a:spAutoFit/>
          </a:bodyPr>
          <a:lstStyle/>
          <a:p>
            <a:r>
              <a:rPr lang="en-US" b="1" dirty="0" smtClean="0"/>
              <a:t>The aeronautical and space activities of the United States shall be conducted so as to contribute materially to one or more of the following objectives:</a:t>
            </a:r>
            <a:r>
              <a:rPr lang="en-US" dirty="0" smtClean="0"/>
              <a:t> </a:t>
            </a:r>
          </a:p>
          <a:p>
            <a:r>
              <a:rPr lang="en-US" dirty="0" smtClean="0"/>
              <a:t>(1) The expansion of human knowledge of phenomena in the atmosphere and space; </a:t>
            </a:r>
          </a:p>
          <a:p>
            <a:r>
              <a:rPr lang="en-US" dirty="0" smtClean="0"/>
              <a:t>(2) The improvement of the usefulness, performance, speed, safety, and efficiency of aeronautical and space vehicles; </a:t>
            </a:r>
          </a:p>
          <a:p>
            <a:r>
              <a:rPr lang="en-US" b="1" dirty="0" smtClean="0"/>
              <a:t>(3) The development and operation of vehicles capable of carrying instruments, equipment, supplies and living organisms through space;</a:t>
            </a:r>
            <a:r>
              <a:rPr lang="en-US" dirty="0" smtClean="0"/>
              <a:t> </a:t>
            </a:r>
          </a:p>
          <a:p>
            <a:r>
              <a:rPr lang="en-US" dirty="0" smtClean="0"/>
              <a:t>(4) The establishment of long-range studies of the potential benefits to be gained from, the opportunities for, and the problems involved in the utilization of aeronautical and space activities for peaceful and scientific purposes. </a:t>
            </a:r>
          </a:p>
          <a:p>
            <a:r>
              <a:rPr lang="en-US" dirty="0" smtClean="0"/>
              <a:t>(5) The preservation of the role of the United States as a leader in aeronautical and space science and technology and in the application thereof to the conduct of peaceful activities within and outside the atmosphere. </a:t>
            </a:r>
          </a:p>
          <a:p>
            <a:r>
              <a:rPr lang="en-US" dirty="0" smtClean="0"/>
              <a:t>(6) The making available to agencies directly concerned with national defenses of discoveries that have military value or significance, and the furnishing by such agencies, to the civilian agency established to direct and control nonmilitary aeronautical and space activities, of information as to discoveries which have value or significance to that agency; </a:t>
            </a:r>
          </a:p>
          <a:p>
            <a:r>
              <a:rPr lang="en-US" dirty="0" smtClean="0"/>
              <a:t>(7) Cooperation by the United States with other nations and groups of nations in work done pursuant to this Act and in the peaceful application of the results, thereof; and </a:t>
            </a:r>
          </a:p>
          <a:p>
            <a:r>
              <a:rPr lang="en-US" dirty="0" smtClean="0"/>
              <a:t>(8) The most effective utilization of the scientific and engineering resources of the United States, with close cooperation among all interested agencies of the United States in order to avoid unnecessary duplication of effort, facilities, and equipment. </a:t>
            </a:r>
            <a:endParaRPr lang="en-US" dirty="0"/>
          </a:p>
        </p:txBody>
      </p:sp>
    </p:spTree>
    <p:extLst>
      <p:ext uri="{BB962C8B-B14F-4D97-AF65-F5344CB8AC3E}">
        <p14:creationId xmlns:p14="http://schemas.microsoft.com/office/powerpoint/2010/main" val="18995573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Act of 1958</a:t>
            </a:r>
            <a:endParaRPr lang="en-US" dirty="0"/>
          </a:p>
        </p:txBody>
      </p:sp>
      <p:sp>
        <p:nvSpPr>
          <p:cNvPr id="4" name="Rectangle 3"/>
          <p:cNvSpPr/>
          <p:nvPr/>
        </p:nvSpPr>
        <p:spPr>
          <a:xfrm>
            <a:off x="783203" y="2035651"/>
            <a:ext cx="10519576" cy="3970318"/>
          </a:xfrm>
          <a:prstGeom prst="rect">
            <a:avLst/>
          </a:prstGeom>
        </p:spPr>
        <p:txBody>
          <a:bodyPr wrap="square">
            <a:spAutoFit/>
          </a:bodyPr>
          <a:lstStyle/>
          <a:p>
            <a:r>
              <a:rPr lang="en-US" sz="3600" dirty="0" smtClean="0"/>
              <a:t>… </a:t>
            </a:r>
            <a:r>
              <a:rPr lang="en-US" sz="3600" b="1" dirty="0" smtClean="0"/>
              <a:t>the President, for a period of four years after the date of enactment of this Act, may transfer to the Administration any functions … of any other department or agency</a:t>
            </a:r>
            <a:r>
              <a:rPr lang="en-US" sz="3600" dirty="0" smtClean="0"/>
              <a:t> of the United States, or of any officer or organizational entity thereof, which relate primarily to the functions, powers, and duties of the Administration …</a:t>
            </a:r>
            <a:endParaRPr lang="en-US" sz="3600" dirty="0"/>
          </a:p>
        </p:txBody>
      </p:sp>
    </p:spTree>
    <p:extLst>
      <p:ext uri="{BB962C8B-B14F-4D97-AF65-F5344CB8AC3E}">
        <p14:creationId xmlns:p14="http://schemas.microsoft.com/office/powerpoint/2010/main" val="1125385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NASA Facilities</a:t>
            </a:r>
            <a:endParaRPr lang="en-US" dirty="0"/>
          </a:p>
        </p:txBody>
      </p:sp>
      <p:pic>
        <p:nvPicPr>
          <p:cNvPr id="3" name="Picture 2"/>
          <p:cNvPicPr>
            <a:picLocks noChangeAspect="1"/>
          </p:cNvPicPr>
          <p:nvPr/>
        </p:nvPicPr>
        <p:blipFill>
          <a:blip r:embed="rId2"/>
          <a:stretch>
            <a:fillRect/>
          </a:stretch>
        </p:blipFill>
        <p:spPr>
          <a:xfrm>
            <a:off x="2119371" y="1575434"/>
            <a:ext cx="8081038" cy="4983307"/>
          </a:xfrm>
          <a:prstGeom prst="rect">
            <a:avLst/>
          </a:prstGeom>
        </p:spPr>
      </p:pic>
    </p:spTree>
    <p:extLst>
      <p:ext uri="{BB962C8B-B14F-4D97-AF65-F5344CB8AC3E}">
        <p14:creationId xmlns:p14="http://schemas.microsoft.com/office/powerpoint/2010/main" val="11414430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862</Words>
  <Application>Microsoft Office PowerPoint</Application>
  <PresentationFormat>Widescreen</PresentationFormat>
  <Paragraphs>92</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NASA Before Apollo</vt:lpstr>
      <vt:lpstr>Topics</vt:lpstr>
      <vt:lpstr>Notetaking</vt:lpstr>
      <vt:lpstr>PowerPoint Presentation</vt:lpstr>
      <vt:lpstr>Chronology</vt:lpstr>
      <vt:lpstr>Space Act of 1958</vt:lpstr>
      <vt:lpstr>Space Act of 1958</vt:lpstr>
      <vt:lpstr>Space Act of 1958</vt:lpstr>
      <vt:lpstr>Major NASA Facilities</vt:lpstr>
      <vt:lpstr>Operational Missions of NASA</vt:lpstr>
      <vt:lpstr>Project Mercury Chronology</vt:lpstr>
      <vt:lpstr>PowerPoint Presentation</vt:lpstr>
      <vt:lpstr>McDonnell Aircraft, St. Louis, MO </vt:lpstr>
      <vt:lpstr>Mercury Redstone 1</vt:lpstr>
      <vt:lpstr>Mercury Atlas 1</vt:lpstr>
      <vt:lpstr>Mercury-Redstone 4 (Gus Grissom)</vt:lpstr>
      <vt:lpstr>Mercury Manned Spaceflight Network</vt:lpstr>
      <vt:lpstr>PowerPoint Presentation</vt:lpstr>
      <vt:lpstr>Mercury-Atlas 6 (John Glenn)</vt:lpstr>
      <vt:lpstr>Discussion Groups</vt:lpstr>
      <vt:lpstr>Tweeting 1969</vt:lpstr>
      <vt:lpstr>Case Study Selections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 Before Apollo</dc:title>
  <dc:creator>The Tablet</dc:creator>
  <cp:lastModifiedBy>Doug</cp:lastModifiedBy>
  <cp:revision>29</cp:revision>
  <dcterms:created xsi:type="dcterms:W3CDTF">2019-02-07T03:27:18Z</dcterms:created>
  <dcterms:modified xsi:type="dcterms:W3CDTF">2019-09-03T20:24:49Z</dcterms:modified>
</cp:coreProperties>
</file>