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4" r:id="rId8"/>
    <p:sldId id="262" r:id="rId9"/>
    <p:sldId id="267" r:id="rId10"/>
    <p:sldId id="269" r:id="rId11"/>
    <p:sldId id="263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3" autoAdjust="0"/>
    <p:restoredTop sz="94660"/>
  </p:normalViewPr>
  <p:slideViewPr>
    <p:cSldViewPr snapToGrid="0">
      <p:cViewPr varScale="1">
        <p:scale>
          <a:sx n="57" d="100"/>
          <a:sy n="57" d="100"/>
        </p:scale>
        <p:origin x="51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1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60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6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9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4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6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3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4ECD8-A055-4F73-82E9-2DA27562FF4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12594-1FDF-4AFF-8BF3-233C9902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0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pollo17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pollo17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Apollo 17:</a:t>
            </a:r>
            <a:br>
              <a:rPr lang="en-US" dirty="0"/>
            </a:br>
            <a:r>
              <a:rPr lang="en-US" dirty="0"/>
              <a:t>A Geologist on the Moon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NST 154</a:t>
            </a:r>
            <a:endParaRPr lang="en-US" dirty="0"/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41739" y="5218103"/>
            <a:ext cx="297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The Last Mission to the Moon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 1 ALSEP deployment</a:t>
            </a:r>
          </a:p>
          <a:p>
            <a:pPr lvl="1"/>
            <a:r>
              <a:rPr lang="en-US" dirty="0" smtClean="0"/>
              <a:t>118:51, 119:17:25, </a:t>
            </a:r>
            <a:r>
              <a:rPr lang="en-US" dirty="0" smtClean="0"/>
              <a:t>119:38</a:t>
            </a:r>
            <a:endParaRPr lang="en-US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EVA 2 Station 4</a:t>
            </a:r>
          </a:p>
          <a:p>
            <a:pPr lvl="1"/>
            <a:r>
              <a:rPr lang="en-US" dirty="0" smtClean="0"/>
              <a:t>145.26, 145:33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EVA </a:t>
            </a:r>
            <a:r>
              <a:rPr lang="en-US" dirty="0"/>
              <a:t>3</a:t>
            </a:r>
            <a:r>
              <a:rPr lang="en-US" dirty="0" smtClean="0"/>
              <a:t> Station 6</a:t>
            </a:r>
          </a:p>
          <a:p>
            <a:pPr lvl="1"/>
            <a:r>
              <a:rPr lang="en-US" dirty="0" smtClean="0"/>
              <a:t>165:00, 165:03, 165:07:45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Lunar Liftoff</a:t>
            </a:r>
          </a:p>
          <a:p>
            <a:pPr lvl="1"/>
            <a:r>
              <a:rPr lang="en-US" dirty="0" smtClean="0"/>
              <a:t>188:01</a:t>
            </a:r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The Last Mission to the Moon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141" y="0"/>
            <a:ext cx="10515600" cy="1325563"/>
          </a:xfrm>
        </p:spPr>
        <p:txBody>
          <a:bodyPr/>
          <a:lstStyle/>
          <a:p>
            <a:r>
              <a:rPr lang="en-US" dirty="0"/>
              <a:t>People Who Said No to a Moonwalk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29" y="1325563"/>
            <a:ext cx="11775688" cy="5309800"/>
          </a:xfrm>
        </p:spPr>
        <p:txBody>
          <a:bodyPr/>
          <a:lstStyle/>
          <a:p>
            <a:r>
              <a:rPr lang="en-US" dirty="0"/>
              <a:t>Frank </a:t>
            </a:r>
            <a:r>
              <a:rPr lang="en-US" dirty="0" err="1"/>
              <a:t>Borman</a:t>
            </a:r>
            <a:endParaRPr lang="en-US" dirty="0"/>
          </a:p>
          <a:p>
            <a:pPr lvl="1"/>
            <a:r>
              <a:rPr lang="en-US" dirty="0"/>
              <a:t>Before Apollo 8, Slayton asked if he would like to have his crew fly Apollo 11</a:t>
            </a:r>
          </a:p>
          <a:p>
            <a:pPr lvl="1"/>
            <a:r>
              <a:rPr lang="en-US" dirty="0"/>
              <a:t>Instead, he retired after Apollo 8</a:t>
            </a:r>
          </a:p>
          <a:p>
            <a:r>
              <a:rPr lang="en-US" dirty="0"/>
              <a:t>Jim </a:t>
            </a:r>
            <a:r>
              <a:rPr lang="en-US" dirty="0" err="1"/>
              <a:t>McDivitt</a:t>
            </a:r>
            <a:endParaRPr lang="en-US" dirty="0"/>
          </a:p>
          <a:p>
            <a:pPr lvl="1"/>
            <a:r>
              <a:rPr lang="en-US" dirty="0"/>
              <a:t>Slayton asked if he would fly as Shepard’s LMP on </a:t>
            </a:r>
            <a:r>
              <a:rPr lang="en-US" dirty="0" smtClean="0"/>
              <a:t>(what became) Apollo </a:t>
            </a:r>
            <a:r>
              <a:rPr lang="en-US" dirty="0"/>
              <a:t>13</a:t>
            </a:r>
          </a:p>
          <a:p>
            <a:pPr lvl="1"/>
            <a:r>
              <a:rPr lang="en-US" dirty="0"/>
              <a:t>Instead be became the Apollo Spacecraft Program Office director</a:t>
            </a:r>
          </a:p>
          <a:p>
            <a:r>
              <a:rPr lang="en-US" dirty="0"/>
              <a:t>Gene Cernan</a:t>
            </a:r>
          </a:p>
          <a:p>
            <a:pPr lvl="1"/>
            <a:r>
              <a:rPr lang="en-US" dirty="0"/>
              <a:t>Slayton asked if he would like to serve as Young’s LMP on Apollo 16</a:t>
            </a:r>
          </a:p>
          <a:p>
            <a:pPr lvl="1"/>
            <a:r>
              <a:rPr lang="en-US" dirty="0"/>
              <a:t>Instead, he held out for the possibility of commanding Apollo 17</a:t>
            </a:r>
          </a:p>
          <a:p>
            <a:r>
              <a:rPr lang="en-US" dirty="0"/>
              <a:t>Mike Collins</a:t>
            </a:r>
          </a:p>
          <a:p>
            <a:pPr lvl="1"/>
            <a:r>
              <a:rPr lang="en-US" dirty="0"/>
              <a:t>Before Apollo 11, Slayton asked if he would like to command Apollo 14’s backup crew</a:t>
            </a:r>
          </a:p>
          <a:p>
            <a:pPr lvl="1"/>
            <a:r>
              <a:rPr lang="en-US" dirty="0"/>
              <a:t>Instead, he retired after Apollo 11</a:t>
            </a:r>
          </a:p>
        </p:txBody>
      </p:sp>
    </p:spTree>
    <p:extLst>
      <p:ext uri="{BB962C8B-B14F-4D97-AF65-F5344CB8AC3E}">
        <p14:creationId xmlns:p14="http://schemas.microsoft.com/office/powerpoint/2010/main" val="9588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6858"/>
          </a:xfrm>
        </p:spPr>
        <p:txBody>
          <a:bodyPr/>
          <a:lstStyle/>
          <a:p>
            <a:r>
              <a:rPr lang="en-US" b="1" dirty="0" err="1"/>
              <a:t>Chaikin</a:t>
            </a:r>
            <a:r>
              <a:rPr lang="en-US" b="1" dirty="0"/>
              <a:t> Chapter 13 (“The Last Men on the Moon”)</a:t>
            </a:r>
          </a:p>
          <a:p>
            <a:pPr lvl="1"/>
            <a:r>
              <a:rPr lang="en-US" b="1" dirty="0"/>
              <a:t>The astronaut’s view of Apollo 17</a:t>
            </a:r>
          </a:p>
          <a:p>
            <a:pPr lvl="4"/>
            <a:endParaRPr lang="en-US" dirty="0"/>
          </a:p>
          <a:p>
            <a:r>
              <a:rPr lang="en-US" dirty="0" err="1"/>
              <a:t>Heikin</a:t>
            </a:r>
            <a:r>
              <a:rPr lang="en-US" dirty="0"/>
              <a:t> Chapter </a:t>
            </a:r>
            <a:r>
              <a:rPr lang="en-US" dirty="0" smtClean="0"/>
              <a:t>8 (“</a:t>
            </a:r>
            <a:r>
              <a:rPr lang="en-US" dirty="0"/>
              <a:t>Boulder Rolling – the Last Apollo EVA”)</a:t>
            </a:r>
          </a:p>
          <a:p>
            <a:pPr lvl="1"/>
            <a:r>
              <a:rPr lang="en-US" dirty="0"/>
              <a:t>A book made form annotated transcripts from the lunar surface period</a:t>
            </a:r>
          </a:p>
          <a:p>
            <a:pPr lvl="4"/>
            <a:endParaRPr lang="en-US" dirty="0"/>
          </a:p>
          <a:p>
            <a:r>
              <a:rPr lang="en-US" dirty="0"/>
              <a:t>The Last Mission to the Moon website</a:t>
            </a:r>
          </a:p>
          <a:p>
            <a:pPr lvl="1"/>
            <a:r>
              <a:rPr lang="en-US" dirty="0"/>
              <a:t>A multimedia reconstruction of the Apollo 17 mission</a:t>
            </a:r>
          </a:p>
          <a:p>
            <a:pPr lvl="4"/>
            <a:endParaRPr lang="en-US" dirty="0"/>
          </a:p>
          <a:p>
            <a:r>
              <a:rPr lang="en-US" dirty="0"/>
              <a:t>A Voyage to the Moon and its Major Discoveries video</a:t>
            </a:r>
          </a:p>
          <a:p>
            <a:pPr lvl="1"/>
            <a:r>
              <a:rPr lang="en-US" dirty="0"/>
              <a:t>A seminar for a scientific audience at the Lunar and Planetary Institute</a:t>
            </a:r>
          </a:p>
        </p:txBody>
      </p:sp>
    </p:spTree>
    <p:extLst>
      <p:ext uri="{BB962C8B-B14F-4D97-AF65-F5344CB8AC3E}">
        <p14:creationId xmlns:p14="http://schemas.microsoft.com/office/powerpoint/2010/main" val="11530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Soviet Lunar Landing Program 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93303"/>
          </a:xfrm>
        </p:spPr>
        <p:txBody>
          <a:bodyPr/>
          <a:lstStyle/>
          <a:p>
            <a:r>
              <a:rPr lang="en-US" dirty="0" smtClean="0"/>
              <a:t>Siddiqi Chapter 15 (“Final Lap to the Moon”)</a:t>
            </a:r>
          </a:p>
          <a:p>
            <a:pPr lvl="1"/>
            <a:r>
              <a:rPr lang="en-US" dirty="0" smtClean="0"/>
              <a:t>The Soviet space program between Apollo 1 and Apollo 11</a:t>
            </a:r>
          </a:p>
          <a:p>
            <a:pPr lvl="4"/>
            <a:endParaRPr lang="en-US" dirty="0"/>
          </a:p>
          <a:p>
            <a:r>
              <a:rPr lang="en-US" b="1" dirty="0" err="1" smtClean="0"/>
              <a:t>Chertok</a:t>
            </a:r>
            <a:r>
              <a:rPr lang="en-US" b="1" dirty="0" smtClean="0"/>
              <a:t> Chapter 3 </a:t>
            </a:r>
            <a:r>
              <a:rPr lang="sv-SE" b="1" dirty="0" smtClean="0"/>
              <a:t>(“N1-L3 Lunar Program Under Korolev”)</a:t>
            </a:r>
            <a:endParaRPr lang="en-US" b="1" dirty="0" smtClean="0"/>
          </a:p>
          <a:p>
            <a:pPr lvl="1"/>
            <a:r>
              <a:rPr lang="en-US" b="1" dirty="0" smtClean="0"/>
              <a:t>The origins of the Soviet lunar landing program</a:t>
            </a:r>
          </a:p>
          <a:p>
            <a:pPr lvl="4"/>
            <a:endParaRPr lang="en-US" dirty="0"/>
          </a:p>
          <a:p>
            <a:r>
              <a:rPr lang="en-US" dirty="0" err="1" smtClean="0"/>
              <a:t>Chertok</a:t>
            </a:r>
            <a:r>
              <a:rPr lang="en-US" dirty="0" smtClean="0"/>
              <a:t> Chapter 10 (“1969—The First N-1 Launch”)</a:t>
            </a:r>
          </a:p>
          <a:p>
            <a:pPr lvl="1"/>
            <a:r>
              <a:rPr lang="en-US" dirty="0" smtClean="0"/>
              <a:t>The first attempt to launch the Soviet moon rocket</a:t>
            </a:r>
          </a:p>
          <a:p>
            <a:pPr lvl="3"/>
            <a:endParaRPr lang="en-US" dirty="0"/>
          </a:p>
          <a:p>
            <a:r>
              <a:rPr lang="en-US" dirty="0" smtClean="0"/>
              <a:t>The Engines that Came in from the Cold video</a:t>
            </a:r>
          </a:p>
          <a:p>
            <a:pPr lvl="1"/>
            <a:r>
              <a:rPr lang="en-US" dirty="0" smtClean="0"/>
              <a:t>The rebirth of the N1’s engines in American rockets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Harrison H. (“Jack”) Schmitt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1964 Ph.D. in geology from Harvard</a:t>
            </a:r>
          </a:p>
          <a:p>
            <a:r>
              <a:rPr lang="en-US" dirty="0"/>
              <a:t>U.S. Geological Survey, </a:t>
            </a:r>
            <a:r>
              <a:rPr lang="en-US" dirty="0" err="1"/>
              <a:t>Astrogeologist</a:t>
            </a:r>
            <a:endParaRPr lang="en-US" dirty="0"/>
          </a:p>
          <a:p>
            <a:r>
              <a:rPr lang="en-US" dirty="0"/>
              <a:t>1965 Astronaut group 4</a:t>
            </a:r>
          </a:p>
          <a:p>
            <a:r>
              <a:rPr lang="en-US" dirty="0"/>
              <a:t>1966 1-year Air Force jet pilot training</a:t>
            </a:r>
          </a:p>
          <a:p>
            <a:r>
              <a:rPr lang="en-US" dirty="0"/>
              <a:t>1967 Astronaut candidate training</a:t>
            </a:r>
          </a:p>
          <a:p>
            <a:r>
              <a:rPr lang="en-US" dirty="0"/>
              <a:t>1970 Apollo 15 backup crew LMP</a:t>
            </a:r>
          </a:p>
          <a:p>
            <a:r>
              <a:rPr lang="en-US" dirty="0"/>
              <a:t>1972 Apollo 17 LMP</a:t>
            </a:r>
          </a:p>
          <a:p>
            <a:r>
              <a:rPr lang="en-US" dirty="0"/>
              <a:t>1975 Resigned from NASA</a:t>
            </a:r>
          </a:p>
          <a:p>
            <a:r>
              <a:rPr lang="en-US" dirty="0"/>
              <a:t>1976 Elected to the U.S. Senate (1 term)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230" y="1825625"/>
            <a:ext cx="5341770" cy="39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061" r="15284"/>
          <a:stretch/>
        </p:blipFill>
        <p:spPr>
          <a:xfrm>
            <a:off x="0" y="0"/>
            <a:ext cx="3829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63" y="5291594"/>
            <a:ext cx="1785346" cy="1566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82" r="6391"/>
          <a:stretch/>
        </p:blipFill>
        <p:spPr>
          <a:xfrm>
            <a:off x="3668202" y="0"/>
            <a:ext cx="85237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403" y="0"/>
            <a:ext cx="2096597" cy="26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74" b="16519"/>
          <a:stretch/>
        </p:blipFill>
        <p:spPr>
          <a:xfrm>
            <a:off x="2039499" y="1"/>
            <a:ext cx="8362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395" r="20048" b="26463"/>
          <a:stretch/>
        </p:blipFill>
        <p:spPr>
          <a:xfrm>
            <a:off x="-1" y="-2451"/>
            <a:ext cx="12192001" cy="68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028" b="7015"/>
          <a:stretch/>
        </p:blipFill>
        <p:spPr>
          <a:xfrm>
            <a:off x="865738" y="-9994"/>
            <a:ext cx="10564261" cy="686799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47214" y="2775005"/>
            <a:ext cx="361784" cy="369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440"/>
          <a:stretch/>
        </p:blipFill>
        <p:spPr>
          <a:xfrm>
            <a:off x="4055" y="0"/>
            <a:ext cx="12187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3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8837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301"/>
          <a:stretch/>
        </p:blipFill>
        <p:spPr>
          <a:xfrm>
            <a:off x="6830170" y="0"/>
            <a:ext cx="5361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E2D549C-547E-44CE-988C-CF4167E69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029"/>
          <a:stretch/>
        </p:blipFill>
        <p:spPr>
          <a:xfrm>
            <a:off x="11988" y="0"/>
            <a:ext cx="12252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379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Apollo 17: A Geologist on the Moon</vt:lpstr>
      <vt:lpstr>Harrison H. (“Jack”) Schmitt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Last Mission to the Moon</vt:lpstr>
      <vt:lpstr>People Who Said No to a Moonwalk</vt:lpstr>
      <vt:lpstr>Discussion Groups</vt:lpstr>
      <vt:lpstr>Soviet Lunar Landing Program Readings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Tablet</dc:creator>
  <cp:lastModifiedBy>The Tablet</cp:lastModifiedBy>
  <cp:revision>23</cp:revision>
  <dcterms:created xsi:type="dcterms:W3CDTF">2019-05-02T00:15:56Z</dcterms:created>
  <dcterms:modified xsi:type="dcterms:W3CDTF">2019-11-21T05:07:43Z</dcterms:modified>
</cp:coreProperties>
</file>