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6" r:id="rId5"/>
    <p:sldId id="277" r:id="rId6"/>
    <p:sldId id="270" r:id="rId7"/>
    <p:sldId id="271" r:id="rId8"/>
    <p:sldId id="265" r:id="rId9"/>
    <p:sldId id="278" r:id="rId10"/>
    <p:sldId id="258" r:id="rId11"/>
    <p:sldId id="260" r:id="rId12"/>
    <p:sldId id="261" r:id="rId13"/>
    <p:sldId id="279" r:id="rId14"/>
    <p:sldId id="263" r:id="rId15"/>
    <p:sldId id="264" r:id="rId16"/>
    <p:sldId id="262" r:id="rId17"/>
    <p:sldId id="280" r:id="rId18"/>
    <p:sldId id="275" r:id="rId19"/>
    <p:sldId id="266" r:id="rId20"/>
    <p:sldId id="267" r:id="rId21"/>
    <p:sldId id="259" r:id="rId22"/>
    <p:sldId id="269" r:id="rId23"/>
    <p:sldId id="272" r:id="rId24"/>
    <p:sldId id="273" r:id="rId25"/>
    <p:sldId id="268" r:id="rId26"/>
    <p:sldId id="282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43" d="100"/>
          <a:sy n="43" d="100"/>
        </p:scale>
        <p:origin x="51" y="14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2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3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7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4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0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0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9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30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FB7E3-6328-47C1-80F0-2320F4F3384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73D41-88A3-4FDF-80E1-82B8445A3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1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OL3OmM-CYQ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Apollo 15: Lunar Rover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698"/>
          <a:stretch/>
        </p:blipFill>
        <p:spPr>
          <a:xfrm>
            <a:off x="33840" y="-2"/>
            <a:ext cx="12158160" cy="68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16" b="2357"/>
          <a:stretch/>
        </p:blipFill>
        <p:spPr>
          <a:xfrm>
            <a:off x="660338" y="0"/>
            <a:ext cx="1079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733" b="4064"/>
          <a:stretch/>
        </p:blipFill>
        <p:spPr>
          <a:xfrm>
            <a:off x="2823484" y="0"/>
            <a:ext cx="93685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1985818"/>
            <a:ext cx="169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3"/>
              </a:rPr>
              <a:t>Animation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46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16" b="2357"/>
          <a:stretch/>
        </p:blipFill>
        <p:spPr>
          <a:xfrm>
            <a:off x="660338" y="0"/>
            <a:ext cx="1079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7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771525"/>
            <a:ext cx="80962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379" t="18586" r="18258" b="7610"/>
          <a:stretch/>
        </p:blipFill>
        <p:spPr>
          <a:xfrm>
            <a:off x="893128" y="0"/>
            <a:ext cx="1096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45" t="6689" r="17739" b="4011"/>
          <a:stretch/>
        </p:blipFill>
        <p:spPr>
          <a:xfrm>
            <a:off x="2207490" y="0"/>
            <a:ext cx="8064601" cy="690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379" t="18586" r="18258" b="7610"/>
          <a:stretch/>
        </p:blipFill>
        <p:spPr>
          <a:xfrm>
            <a:off x="893128" y="0"/>
            <a:ext cx="10962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30" b="9091"/>
          <a:stretch/>
        </p:blipFill>
        <p:spPr>
          <a:xfrm>
            <a:off x="6802009" y="0"/>
            <a:ext cx="5389991" cy="6887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157519" cy="689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501" b="28209"/>
          <a:stretch/>
        </p:blipFill>
        <p:spPr>
          <a:xfrm>
            <a:off x="-1" y="8390"/>
            <a:ext cx="12184024" cy="68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January 1970</a:t>
            </a:r>
          </a:p>
          <a:p>
            <a:pPr lvl="1"/>
            <a:r>
              <a:rPr lang="en-US" dirty="0" smtClean="0"/>
              <a:t>Apollo 20 was cancelled to provide a Saturn V for Skylab</a:t>
            </a:r>
          </a:p>
          <a:p>
            <a:pPr lvl="1"/>
            <a:r>
              <a:rPr lang="en-US" dirty="0" smtClean="0"/>
              <a:t>Apollo 18 and Apollo 19 were delayed until after Skylab to provide a backup</a:t>
            </a:r>
            <a:endParaRPr lang="en-US" dirty="0"/>
          </a:p>
          <a:p>
            <a:pPr lvl="3"/>
            <a:endParaRPr lang="en-US" dirty="0" smtClean="0"/>
          </a:p>
          <a:p>
            <a:r>
              <a:rPr lang="en-US" dirty="0" smtClean="0"/>
              <a:t>April 1970</a:t>
            </a:r>
          </a:p>
          <a:p>
            <a:pPr lvl="1"/>
            <a:r>
              <a:rPr lang="en-US" dirty="0" smtClean="0"/>
              <a:t>Apollo 14 was assigned to repeat the aborted Apollo 13 mission to Fra Mauro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September 1970</a:t>
            </a:r>
          </a:p>
          <a:p>
            <a:pPr lvl="1"/>
            <a:r>
              <a:rPr lang="en-US" dirty="0"/>
              <a:t>Apollo 18 and 19 were cancelled for financial </a:t>
            </a:r>
            <a:r>
              <a:rPr lang="en-US" dirty="0" smtClean="0"/>
              <a:t>reasons</a:t>
            </a:r>
            <a:endParaRPr lang="en-US" dirty="0"/>
          </a:p>
          <a:p>
            <a:pPr lvl="1"/>
            <a:r>
              <a:rPr lang="en-US" dirty="0" smtClean="0"/>
              <a:t>Apollo 15’s planned H mission was converted to a J mission</a:t>
            </a:r>
          </a:p>
          <a:p>
            <a:pPr lvl="1"/>
            <a:r>
              <a:rPr lang="en-US" dirty="0" smtClean="0"/>
              <a:t>Apollo 16 and Apollo 17 would also fly J missions, as originally planned</a:t>
            </a:r>
          </a:p>
        </p:txBody>
      </p:sp>
    </p:spTree>
    <p:extLst>
      <p:ext uri="{BB962C8B-B14F-4D97-AF65-F5344CB8AC3E}">
        <p14:creationId xmlns:p14="http://schemas.microsoft.com/office/powerpoint/2010/main" val="9561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274"/>
          <a:stretch/>
        </p:blipFill>
        <p:spPr>
          <a:xfrm>
            <a:off x="0" y="0"/>
            <a:ext cx="6290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471" b="1676"/>
          <a:stretch/>
        </p:blipFill>
        <p:spPr>
          <a:xfrm>
            <a:off x="2402755" y="0"/>
            <a:ext cx="7047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656" b="7950"/>
          <a:stretch/>
        </p:blipFill>
        <p:spPr>
          <a:xfrm>
            <a:off x="8408" y="28575"/>
            <a:ext cx="12183592" cy="68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448" b="12127"/>
          <a:stretch/>
        </p:blipFill>
        <p:spPr>
          <a:xfrm>
            <a:off x="1" y="-13855"/>
            <a:ext cx="12173826" cy="69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38" b="2087"/>
          <a:stretch/>
        </p:blipFill>
        <p:spPr>
          <a:xfrm>
            <a:off x="512233" y="0"/>
            <a:ext cx="11062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7488" cy="4583564"/>
          </a:xfrm>
        </p:spPr>
        <p:txBody>
          <a:bodyPr/>
          <a:lstStyle/>
          <a:p>
            <a:r>
              <a:rPr lang="en-US" dirty="0" smtClean="0"/>
              <a:t>Worden and El Baz video</a:t>
            </a:r>
          </a:p>
          <a:p>
            <a:pPr lvl="1"/>
            <a:r>
              <a:rPr lang="en-US" dirty="0" smtClean="0"/>
              <a:t>A discussion of the science performed in Lunar Orbit</a:t>
            </a:r>
          </a:p>
          <a:p>
            <a:pPr lvl="3"/>
            <a:endParaRPr lang="en-US" dirty="0"/>
          </a:p>
          <a:p>
            <a:r>
              <a:rPr lang="en-US" b="1" dirty="0" smtClean="0"/>
              <a:t>Chaikin Chapter 11 (“To the Mountains of the Moon”)</a:t>
            </a:r>
          </a:p>
          <a:p>
            <a:pPr lvl="1"/>
            <a:r>
              <a:rPr lang="en-US" b="1" dirty="0" smtClean="0"/>
              <a:t>The astronaut’s view of Apollo 15</a:t>
            </a:r>
          </a:p>
          <a:p>
            <a:pPr lvl="3"/>
            <a:endParaRPr lang="en-US" dirty="0"/>
          </a:p>
          <a:p>
            <a:r>
              <a:rPr lang="en-US" dirty="0" smtClean="0"/>
              <a:t>Harland Chapter </a:t>
            </a:r>
            <a:r>
              <a:rPr lang="en-US" dirty="0" smtClean="0"/>
              <a:t>5 (“The Wonder of the Unknown </a:t>
            </a:r>
            <a:r>
              <a:rPr lang="en-US" smtClean="0"/>
              <a:t>at Hadley-Apennine</a:t>
            </a:r>
            <a:r>
              <a:rPr lang="en-US" dirty="0" smtClean="0"/>
              <a:t>”)</a:t>
            </a:r>
            <a:endParaRPr lang="en-US" dirty="0" smtClean="0"/>
          </a:p>
          <a:p>
            <a:pPr lvl="1"/>
            <a:r>
              <a:rPr lang="en-US" dirty="0" smtClean="0"/>
              <a:t>A detailed look at the Apollo 15 moonwalks</a:t>
            </a:r>
          </a:p>
          <a:p>
            <a:pPr lvl="4"/>
            <a:endParaRPr lang="en-US" dirty="0"/>
          </a:p>
          <a:p>
            <a:r>
              <a:rPr lang="en-US" dirty="0" smtClean="0"/>
              <a:t>Apollo Lunar Surface Journal</a:t>
            </a:r>
          </a:p>
          <a:p>
            <a:pPr lvl="1"/>
            <a:r>
              <a:rPr lang="en-US" dirty="0" smtClean="0"/>
              <a:t>Annotated transcripts from the lunar portion of the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707"/>
            <a:ext cx="10515600" cy="761148"/>
          </a:xfrm>
        </p:spPr>
        <p:txBody>
          <a:bodyPr/>
          <a:lstStyle/>
          <a:p>
            <a:r>
              <a:rPr lang="en-US" dirty="0" smtClean="0"/>
              <a:t>Tweeting Apollo 12: Sleep Periods (so far)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6274"/>
            <a:ext cx="10515600" cy="4351338"/>
          </a:xfrm>
        </p:spPr>
        <p:txBody>
          <a:bodyPr/>
          <a:lstStyle/>
          <a:p>
            <a:r>
              <a:rPr lang="en-US" dirty="0" smtClean="0"/>
              <a:t>Nov 14: wake 6:05 AM (launch 11:22 AM)</a:t>
            </a:r>
          </a:p>
          <a:p>
            <a:r>
              <a:rPr lang="en-US" dirty="0" smtClean="0"/>
              <a:t>Nov 15: sleep 4:47 AM, wake 3:15 PM</a:t>
            </a:r>
          </a:p>
          <a:p>
            <a:r>
              <a:rPr lang="en-US" dirty="0" smtClean="0"/>
              <a:t>Nov 16: sleep 6:28 AM, wake 4:18 PM</a:t>
            </a:r>
          </a:p>
          <a:p>
            <a:r>
              <a:rPr lang="en-US" dirty="0" smtClean="0"/>
              <a:t>Nov 17: sleep 8:39 AM, wake 5:20 PM (LOI 10:47 PM)</a:t>
            </a:r>
          </a:p>
          <a:p>
            <a:r>
              <a:rPr lang="en-US" dirty="0" smtClean="0"/>
              <a:t>Nov 18: sleep 7:48 AM, wake 4:16 PM</a:t>
            </a:r>
          </a:p>
          <a:p>
            <a:r>
              <a:rPr lang="en-US" dirty="0" smtClean="0"/>
              <a:t>Nov 19: (land 1:55 AM), (moonwalk), sleep 1:59 PM</a:t>
            </a:r>
          </a:p>
          <a:p>
            <a:r>
              <a:rPr lang="en-US" dirty="0" smtClean="0"/>
              <a:t>Nov 20: </a:t>
            </a:r>
          </a:p>
          <a:p>
            <a:r>
              <a:rPr lang="en-US" dirty="0" smtClean="0"/>
              <a:t>Nov 21:</a:t>
            </a:r>
          </a:p>
          <a:p>
            <a:r>
              <a:rPr lang="en-US" dirty="0" smtClean="0"/>
              <a:t>Nov 22:</a:t>
            </a:r>
          </a:p>
          <a:p>
            <a:r>
              <a:rPr lang="en-US" dirty="0" smtClean="0"/>
              <a:t>Nov 23:</a:t>
            </a:r>
          </a:p>
          <a:p>
            <a:r>
              <a:rPr lang="en-US" dirty="0" smtClean="0"/>
              <a:t>Nov 24: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38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17 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Chaikin</a:t>
            </a:r>
            <a:r>
              <a:rPr lang="en-US" b="1" dirty="0"/>
              <a:t> Chapter 13 (“The Last Men on the Moon”)</a:t>
            </a:r>
          </a:p>
          <a:p>
            <a:pPr lvl="1"/>
            <a:r>
              <a:rPr lang="en-US" b="1" dirty="0"/>
              <a:t>The astronaut’s view of Apollo 17</a:t>
            </a:r>
          </a:p>
          <a:p>
            <a:pPr lvl="4"/>
            <a:endParaRPr lang="en-US" dirty="0"/>
          </a:p>
          <a:p>
            <a:r>
              <a:rPr lang="en-US" dirty="0" err="1"/>
              <a:t>Heikin</a:t>
            </a:r>
            <a:r>
              <a:rPr lang="en-US" dirty="0"/>
              <a:t> Chapter 8(“Boulder Rolling – the Last Apollo EVA”)</a:t>
            </a:r>
          </a:p>
          <a:p>
            <a:pPr lvl="1"/>
            <a:r>
              <a:rPr lang="en-US" dirty="0"/>
              <a:t>A book made form annotated transcripts from the lunar surface period</a:t>
            </a:r>
          </a:p>
          <a:p>
            <a:pPr lvl="4"/>
            <a:endParaRPr lang="en-US" dirty="0"/>
          </a:p>
          <a:p>
            <a:r>
              <a:rPr lang="en-US" dirty="0"/>
              <a:t>The Last Mission to the Moon website</a:t>
            </a:r>
          </a:p>
          <a:p>
            <a:pPr lvl="1"/>
            <a:r>
              <a:rPr lang="en-US" dirty="0"/>
              <a:t>A multimedia reconstruction of the Apollo 17 mission</a:t>
            </a:r>
          </a:p>
          <a:p>
            <a:pPr lvl="4"/>
            <a:endParaRPr lang="en-US" dirty="0"/>
          </a:p>
          <a:p>
            <a:r>
              <a:rPr lang="en-US" dirty="0"/>
              <a:t>A Voyage to the Moon and its Major Discoveries video</a:t>
            </a:r>
          </a:p>
          <a:p>
            <a:pPr lvl="1"/>
            <a:r>
              <a:rPr lang="en-US" dirty="0"/>
              <a:t>A seminar for a scientific audience at the Lunar and Planetary Institute</a:t>
            </a:r>
          </a:p>
        </p:txBody>
      </p:sp>
    </p:spTree>
    <p:extLst>
      <p:ext uri="{BB962C8B-B14F-4D97-AF65-F5344CB8AC3E}">
        <p14:creationId xmlns:p14="http://schemas.microsoft.com/office/powerpoint/2010/main" val="115305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946" b="2492"/>
          <a:stretch/>
        </p:blipFill>
        <p:spPr>
          <a:xfrm>
            <a:off x="1162519" y="0"/>
            <a:ext cx="9830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60904"/>
            <a:ext cx="12192000" cy="6154195"/>
            <a:chOff x="0" y="360904"/>
            <a:chExt cx="12192000" cy="61541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448" t="17038" r="53906" b="4629"/>
            <a:stretch/>
          </p:blipFill>
          <p:spPr>
            <a:xfrm>
              <a:off x="0" y="360904"/>
              <a:ext cx="12192000" cy="615419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24196" y="997528"/>
              <a:ext cx="11754197" cy="798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7802" y="4782590"/>
              <a:ext cx="11754197" cy="798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7803" y="2736973"/>
              <a:ext cx="11754197" cy="93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28605" y="16435"/>
            <a:ext cx="3334789" cy="981093"/>
          </a:xfrm>
        </p:spPr>
        <p:txBody>
          <a:bodyPr/>
          <a:lstStyle/>
          <a:p>
            <a:r>
              <a:rPr lang="en-US" dirty="0" smtClean="0"/>
              <a:t>EVA-First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60904"/>
            <a:ext cx="12192000" cy="6154195"/>
            <a:chOff x="0" y="360904"/>
            <a:chExt cx="12192000" cy="61541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448" t="17038" r="53906" b="4629"/>
            <a:stretch/>
          </p:blipFill>
          <p:spPr>
            <a:xfrm>
              <a:off x="0" y="360904"/>
              <a:ext cx="12192000" cy="615419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99257" y="1837113"/>
              <a:ext cx="11754197" cy="899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7801" y="5586153"/>
              <a:ext cx="11754197" cy="928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7801" y="3744556"/>
              <a:ext cx="11754197" cy="93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 txBox="1">
            <a:spLocks/>
          </p:cNvSpPr>
          <p:nvPr/>
        </p:nvSpPr>
        <p:spPr>
          <a:xfrm>
            <a:off x="4206239" y="16435"/>
            <a:ext cx="4214553" cy="981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Sleep-First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8763" b="3888"/>
          <a:stretch/>
        </p:blipFill>
        <p:spPr>
          <a:xfrm>
            <a:off x="0" y="1"/>
            <a:ext cx="12192000" cy="3702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0322" b="1"/>
          <a:stretch/>
        </p:blipFill>
        <p:spPr>
          <a:xfrm>
            <a:off x="0" y="3767818"/>
            <a:ext cx="12192000" cy="30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6" t="7390" r="3337" b="14514"/>
          <a:stretch/>
        </p:blipFill>
        <p:spPr>
          <a:xfrm>
            <a:off x="1008288" y="3280453"/>
            <a:ext cx="9948183" cy="3577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76" r="2935" b="28126"/>
          <a:stretch/>
        </p:blipFill>
        <p:spPr>
          <a:xfrm>
            <a:off x="-8715" y="-1"/>
            <a:ext cx="12197054" cy="32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303" t="13602" r="10909" b="9360"/>
          <a:stretch/>
        </p:blipFill>
        <p:spPr>
          <a:xfrm>
            <a:off x="-8397" y="147782"/>
            <a:ext cx="12200397" cy="67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360904"/>
            <a:ext cx="12192000" cy="6154195"/>
            <a:chOff x="0" y="360904"/>
            <a:chExt cx="12192000" cy="61541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2448" t="17038" r="53906" b="4629"/>
            <a:stretch/>
          </p:blipFill>
          <p:spPr>
            <a:xfrm>
              <a:off x="0" y="360904"/>
              <a:ext cx="12192000" cy="615419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99257" y="1837113"/>
              <a:ext cx="11754197" cy="899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7801" y="5586153"/>
              <a:ext cx="11754197" cy="928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7801" y="3744556"/>
              <a:ext cx="11754197" cy="937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/>
          <p:cNvSpPr txBox="1">
            <a:spLocks/>
          </p:cNvSpPr>
          <p:nvPr/>
        </p:nvSpPr>
        <p:spPr>
          <a:xfrm>
            <a:off x="4206239" y="16435"/>
            <a:ext cx="4214553" cy="981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Sleep-First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338</Words>
  <Application>Microsoft Office PowerPoint</Application>
  <PresentationFormat>Widescreen</PresentationFormat>
  <Paragraphs>55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Apollo 15: Lunar Rover</vt:lpstr>
      <vt:lpstr>Cancellations</vt:lpstr>
      <vt:lpstr>PowerPoint Presentation</vt:lpstr>
      <vt:lpstr>EVA-First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Groups</vt:lpstr>
      <vt:lpstr>Tweeting Apollo 12: Sleep Periods (so far)</vt:lpstr>
      <vt:lpstr>Apollo 17 Readings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Apollo 15: Lunar Rover</dc:title>
  <dc:creator>The Tablet</dc:creator>
  <cp:lastModifiedBy>The Tablet</cp:lastModifiedBy>
  <cp:revision>32</cp:revision>
  <dcterms:created xsi:type="dcterms:W3CDTF">2019-04-29T02:56:09Z</dcterms:created>
  <dcterms:modified xsi:type="dcterms:W3CDTF">2019-11-19T03:42:42Z</dcterms:modified>
</cp:coreProperties>
</file>