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71" r:id="rId4"/>
    <p:sldId id="258" r:id="rId5"/>
    <p:sldId id="259" r:id="rId6"/>
    <p:sldId id="269" r:id="rId7"/>
    <p:sldId id="272" r:id="rId8"/>
    <p:sldId id="257" r:id="rId9"/>
    <p:sldId id="268" r:id="rId10"/>
    <p:sldId id="275" r:id="rId11"/>
    <p:sldId id="273" r:id="rId12"/>
    <p:sldId id="274" r:id="rId13"/>
    <p:sldId id="267" r:id="rId14"/>
    <p:sldId id="276" r:id="rId15"/>
    <p:sldId id="264" r:id="rId16"/>
    <p:sldId id="261" r:id="rId17"/>
    <p:sldId id="270" r:id="rId18"/>
    <p:sldId id="266" r:id="rId19"/>
    <p:sldId id="262" r:id="rId20"/>
    <p:sldId id="26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9" autoAdjust="0"/>
    <p:restoredTop sz="94660"/>
  </p:normalViewPr>
  <p:slideViewPr>
    <p:cSldViewPr snapToGrid="0">
      <p:cViewPr varScale="1">
        <p:scale>
          <a:sx n="110" d="100"/>
          <a:sy n="110" d="100"/>
        </p:scale>
        <p:origin x="60" y="27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C5385B-4A3E-472E-B9D7-F1A22518779B}" type="datetimeFigureOut">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5CCDC-5226-49DB-AFB5-ED13DA255828}" type="slidenum">
              <a:rPr lang="en-US" smtClean="0"/>
              <a:t>‹#›</a:t>
            </a:fld>
            <a:endParaRPr lang="en-US"/>
          </a:p>
        </p:txBody>
      </p:sp>
    </p:spTree>
    <p:extLst>
      <p:ext uri="{BB962C8B-B14F-4D97-AF65-F5344CB8AC3E}">
        <p14:creationId xmlns:p14="http://schemas.microsoft.com/office/powerpoint/2010/main" val="3969459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C5385B-4A3E-472E-B9D7-F1A22518779B}" type="datetimeFigureOut">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5CCDC-5226-49DB-AFB5-ED13DA255828}" type="slidenum">
              <a:rPr lang="en-US" smtClean="0"/>
              <a:t>‹#›</a:t>
            </a:fld>
            <a:endParaRPr lang="en-US"/>
          </a:p>
        </p:txBody>
      </p:sp>
    </p:spTree>
    <p:extLst>
      <p:ext uri="{BB962C8B-B14F-4D97-AF65-F5344CB8AC3E}">
        <p14:creationId xmlns:p14="http://schemas.microsoft.com/office/powerpoint/2010/main" val="1094084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C5385B-4A3E-472E-B9D7-F1A22518779B}" type="datetimeFigureOut">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5CCDC-5226-49DB-AFB5-ED13DA255828}" type="slidenum">
              <a:rPr lang="en-US" smtClean="0"/>
              <a:t>‹#›</a:t>
            </a:fld>
            <a:endParaRPr lang="en-US"/>
          </a:p>
        </p:txBody>
      </p:sp>
    </p:spTree>
    <p:extLst>
      <p:ext uri="{BB962C8B-B14F-4D97-AF65-F5344CB8AC3E}">
        <p14:creationId xmlns:p14="http://schemas.microsoft.com/office/powerpoint/2010/main" val="2877375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C5385B-4A3E-472E-B9D7-F1A22518779B}" type="datetimeFigureOut">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5CCDC-5226-49DB-AFB5-ED13DA255828}" type="slidenum">
              <a:rPr lang="en-US" smtClean="0"/>
              <a:t>‹#›</a:t>
            </a:fld>
            <a:endParaRPr lang="en-US"/>
          </a:p>
        </p:txBody>
      </p:sp>
    </p:spTree>
    <p:extLst>
      <p:ext uri="{BB962C8B-B14F-4D97-AF65-F5344CB8AC3E}">
        <p14:creationId xmlns:p14="http://schemas.microsoft.com/office/powerpoint/2010/main" val="1989418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C5385B-4A3E-472E-B9D7-F1A22518779B}" type="datetimeFigureOut">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5CCDC-5226-49DB-AFB5-ED13DA255828}" type="slidenum">
              <a:rPr lang="en-US" smtClean="0"/>
              <a:t>‹#›</a:t>
            </a:fld>
            <a:endParaRPr lang="en-US"/>
          </a:p>
        </p:txBody>
      </p:sp>
    </p:spTree>
    <p:extLst>
      <p:ext uri="{BB962C8B-B14F-4D97-AF65-F5344CB8AC3E}">
        <p14:creationId xmlns:p14="http://schemas.microsoft.com/office/powerpoint/2010/main" val="3467497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C5385B-4A3E-472E-B9D7-F1A22518779B}" type="datetimeFigureOut">
              <a:rPr lang="en-US" smtClean="0"/>
              <a:t>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25CCDC-5226-49DB-AFB5-ED13DA255828}" type="slidenum">
              <a:rPr lang="en-US" smtClean="0"/>
              <a:t>‹#›</a:t>
            </a:fld>
            <a:endParaRPr lang="en-US"/>
          </a:p>
        </p:txBody>
      </p:sp>
    </p:spTree>
    <p:extLst>
      <p:ext uri="{BB962C8B-B14F-4D97-AF65-F5344CB8AC3E}">
        <p14:creationId xmlns:p14="http://schemas.microsoft.com/office/powerpoint/2010/main" val="824642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C5385B-4A3E-472E-B9D7-F1A22518779B}" type="datetimeFigureOut">
              <a:rPr lang="en-US" smtClean="0"/>
              <a:t>11/3/2019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25CCDC-5226-49DB-AFB5-ED13DA255828}" type="slidenum">
              <a:rPr lang="en-US" smtClean="0"/>
              <a:t>‹#›</a:t>
            </a:fld>
            <a:endParaRPr lang="en-US"/>
          </a:p>
        </p:txBody>
      </p:sp>
    </p:spTree>
    <p:extLst>
      <p:ext uri="{BB962C8B-B14F-4D97-AF65-F5344CB8AC3E}">
        <p14:creationId xmlns:p14="http://schemas.microsoft.com/office/powerpoint/2010/main" val="4122631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C5385B-4A3E-472E-B9D7-F1A22518779B}" type="datetimeFigureOut">
              <a:rPr lang="en-US" smtClean="0"/>
              <a:t>11/3/2019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25CCDC-5226-49DB-AFB5-ED13DA255828}" type="slidenum">
              <a:rPr lang="en-US" smtClean="0"/>
              <a:t>‹#›</a:t>
            </a:fld>
            <a:endParaRPr lang="en-US"/>
          </a:p>
        </p:txBody>
      </p:sp>
    </p:spTree>
    <p:extLst>
      <p:ext uri="{BB962C8B-B14F-4D97-AF65-F5344CB8AC3E}">
        <p14:creationId xmlns:p14="http://schemas.microsoft.com/office/powerpoint/2010/main" val="1355102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C5385B-4A3E-472E-B9D7-F1A22518779B}" type="datetimeFigureOut">
              <a:rPr lang="en-US" smtClean="0"/>
              <a:t>11/3/2019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25CCDC-5226-49DB-AFB5-ED13DA255828}" type="slidenum">
              <a:rPr lang="en-US" smtClean="0"/>
              <a:t>‹#›</a:t>
            </a:fld>
            <a:endParaRPr lang="en-US"/>
          </a:p>
        </p:txBody>
      </p:sp>
    </p:spTree>
    <p:extLst>
      <p:ext uri="{BB962C8B-B14F-4D97-AF65-F5344CB8AC3E}">
        <p14:creationId xmlns:p14="http://schemas.microsoft.com/office/powerpoint/2010/main" val="1024131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C5385B-4A3E-472E-B9D7-F1A22518779B}" type="datetimeFigureOut">
              <a:rPr lang="en-US" smtClean="0"/>
              <a:t>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25CCDC-5226-49DB-AFB5-ED13DA255828}" type="slidenum">
              <a:rPr lang="en-US" smtClean="0"/>
              <a:t>‹#›</a:t>
            </a:fld>
            <a:endParaRPr lang="en-US"/>
          </a:p>
        </p:txBody>
      </p:sp>
    </p:spTree>
    <p:extLst>
      <p:ext uri="{BB962C8B-B14F-4D97-AF65-F5344CB8AC3E}">
        <p14:creationId xmlns:p14="http://schemas.microsoft.com/office/powerpoint/2010/main" val="3762924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C5385B-4A3E-472E-B9D7-F1A22518779B}" type="datetimeFigureOut">
              <a:rPr lang="en-US" smtClean="0"/>
              <a:t>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25CCDC-5226-49DB-AFB5-ED13DA255828}" type="slidenum">
              <a:rPr lang="en-US" smtClean="0"/>
              <a:t>‹#›</a:t>
            </a:fld>
            <a:endParaRPr lang="en-US"/>
          </a:p>
        </p:txBody>
      </p:sp>
    </p:spTree>
    <p:extLst>
      <p:ext uri="{BB962C8B-B14F-4D97-AF65-F5344CB8AC3E}">
        <p14:creationId xmlns:p14="http://schemas.microsoft.com/office/powerpoint/2010/main" val="1738806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5385B-4A3E-472E-B9D7-F1A22518779B}" type="datetimeFigureOut">
              <a:rPr lang="en-US" smtClean="0"/>
              <a:t>11/3/2019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5CCDC-5226-49DB-AFB5-ED13DA255828}" type="slidenum">
              <a:rPr lang="en-US" smtClean="0"/>
              <a:t>‹#›</a:t>
            </a:fld>
            <a:endParaRPr lang="en-US"/>
          </a:p>
        </p:txBody>
      </p:sp>
    </p:spTree>
    <p:extLst>
      <p:ext uri="{BB962C8B-B14F-4D97-AF65-F5344CB8AC3E}">
        <p14:creationId xmlns:p14="http://schemas.microsoft.com/office/powerpoint/2010/main" val="819147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history.nasa.gov/afj/ap10fj/video/a10-16mm-mag-c.mp4"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hyperlink" Target="https://history.nasa.gov/afj/ap10fj/video/staging-with-audio.mp4"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americanarchive.org/catalog/cpb-aacip_15-qv3bz62m56"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2732" y="1122363"/>
            <a:ext cx="10948307" cy="2387600"/>
          </a:xfrm>
        </p:spPr>
        <p:txBody>
          <a:bodyPr/>
          <a:lstStyle/>
          <a:p>
            <a:r>
              <a:rPr lang="en-US" dirty="0" smtClean="0"/>
              <a:t>Apollo 10: Lunar Orbit Rendezvous</a:t>
            </a:r>
            <a:endParaRPr lang="en-US" dirty="0"/>
          </a:p>
        </p:txBody>
      </p:sp>
      <p:sp>
        <p:nvSpPr>
          <p:cNvPr id="3" name="Subtitle 2"/>
          <p:cNvSpPr>
            <a:spLocks noGrp="1"/>
          </p:cNvSpPr>
          <p:nvPr>
            <p:ph type="subTitle" idx="1"/>
          </p:nvPr>
        </p:nvSpPr>
        <p:spPr/>
        <p:txBody>
          <a:bodyPr/>
          <a:lstStyle/>
          <a:p>
            <a:r>
              <a:rPr lang="en-US" dirty="0" smtClean="0"/>
              <a:t>INST 154</a:t>
            </a:r>
          </a:p>
          <a:p>
            <a:r>
              <a:rPr lang="en-US" dirty="0" smtClean="0"/>
              <a:t>Apollo at 50</a:t>
            </a:r>
            <a:endParaRPr lang="en-US" dirty="0"/>
          </a:p>
        </p:txBody>
      </p:sp>
      <p:sp>
        <p:nvSpPr>
          <p:cNvPr id="4" name="TextBox 3"/>
          <p:cNvSpPr txBox="1"/>
          <p:nvPr/>
        </p:nvSpPr>
        <p:spPr>
          <a:xfrm>
            <a:off x="5194054" y="5612948"/>
            <a:ext cx="1803892" cy="369332"/>
          </a:xfrm>
          <a:prstGeom prst="rect">
            <a:avLst/>
          </a:prstGeom>
          <a:noFill/>
        </p:spPr>
        <p:txBody>
          <a:bodyPr wrap="none" rtlCol="0">
            <a:spAutoFit/>
          </a:bodyPr>
          <a:lstStyle/>
          <a:p>
            <a:r>
              <a:rPr lang="en-US" dirty="0" smtClean="0">
                <a:hlinkClick r:id="rId2"/>
              </a:rPr>
              <a:t>Sea of Tranquility</a:t>
            </a:r>
            <a:endParaRPr lang="en-US" dirty="0"/>
          </a:p>
        </p:txBody>
      </p:sp>
    </p:spTree>
    <p:extLst>
      <p:ext uri="{BB962C8B-B14F-4D97-AF65-F5344CB8AC3E}">
        <p14:creationId xmlns:p14="http://schemas.microsoft.com/office/powerpoint/2010/main" val="30394533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4275" t="18196" r="18516" b="11432"/>
          <a:stretch/>
        </p:blipFill>
        <p:spPr>
          <a:xfrm>
            <a:off x="251362" y="0"/>
            <a:ext cx="11644303" cy="6858000"/>
          </a:xfrm>
          <a:prstGeom prst="rect">
            <a:avLst/>
          </a:prstGeom>
        </p:spPr>
      </p:pic>
      <p:pic>
        <p:nvPicPr>
          <p:cNvPr id="4" name="Picture 3"/>
          <p:cNvPicPr>
            <a:picLocks noChangeAspect="1"/>
          </p:cNvPicPr>
          <p:nvPr/>
        </p:nvPicPr>
        <p:blipFill rotWithShape="1">
          <a:blip r:embed="rId2"/>
          <a:srcRect l="14275" t="18196" r="53559" b="72988"/>
          <a:stretch/>
        </p:blipFill>
        <p:spPr>
          <a:xfrm>
            <a:off x="6397791" y="-72887"/>
            <a:ext cx="5572969" cy="859183"/>
          </a:xfrm>
          <a:prstGeom prst="rect">
            <a:avLst/>
          </a:prstGeom>
        </p:spPr>
      </p:pic>
    </p:spTree>
    <p:extLst>
      <p:ext uri="{BB962C8B-B14F-4D97-AF65-F5344CB8AC3E}">
        <p14:creationId xmlns:p14="http://schemas.microsoft.com/office/powerpoint/2010/main" val="21832857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008" y="572743"/>
            <a:ext cx="1828800" cy="1325563"/>
          </a:xfrm>
        </p:spPr>
        <p:txBody>
          <a:bodyPr/>
          <a:lstStyle/>
          <a:p>
            <a:pPr algn="ctr"/>
            <a:r>
              <a:rPr lang="en-US" dirty="0" smtClean="0"/>
              <a:t>Launch</a:t>
            </a:r>
            <a:br>
              <a:rPr lang="en-US" dirty="0" smtClean="0"/>
            </a:br>
            <a:r>
              <a:rPr lang="en-US" dirty="0" smtClean="0"/>
              <a:t>Pad</a:t>
            </a:r>
            <a:br>
              <a:rPr lang="en-US" dirty="0" smtClean="0"/>
            </a:br>
            <a:r>
              <a:rPr lang="en-US" dirty="0" smtClean="0"/>
              <a:t>39B</a:t>
            </a:r>
            <a:endParaRPr lang="en-US" dirty="0"/>
          </a:p>
        </p:txBody>
      </p:sp>
      <p:pic>
        <p:nvPicPr>
          <p:cNvPr id="7" name="Picture 6"/>
          <p:cNvPicPr>
            <a:picLocks noChangeAspect="1"/>
          </p:cNvPicPr>
          <p:nvPr/>
        </p:nvPicPr>
        <p:blipFill>
          <a:blip r:embed="rId2"/>
          <a:stretch>
            <a:fillRect/>
          </a:stretch>
        </p:blipFill>
        <p:spPr>
          <a:xfrm>
            <a:off x="6663825" y="0"/>
            <a:ext cx="5528175" cy="6858000"/>
          </a:xfrm>
          <a:prstGeom prst="rect">
            <a:avLst/>
          </a:prstGeom>
        </p:spPr>
      </p:pic>
      <p:pic>
        <p:nvPicPr>
          <p:cNvPr id="3" name="Picture 2"/>
          <p:cNvPicPr>
            <a:picLocks noChangeAspect="1"/>
          </p:cNvPicPr>
          <p:nvPr/>
        </p:nvPicPr>
        <p:blipFill>
          <a:blip r:embed="rId3"/>
          <a:stretch>
            <a:fillRect/>
          </a:stretch>
        </p:blipFill>
        <p:spPr>
          <a:xfrm>
            <a:off x="1743017" y="0"/>
            <a:ext cx="5154930" cy="6858000"/>
          </a:xfrm>
          <a:prstGeom prst="rect">
            <a:avLst/>
          </a:prstGeom>
        </p:spPr>
      </p:pic>
    </p:spTree>
    <p:extLst>
      <p:ext uri="{BB962C8B-B14F-4D97-AF65-F5344CB8AC3E}">
        <p14:creationId xmlns:p14="http://schemas.microsoft.com/office/powerpoint/2010/main" val="31763917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33670" b="9463"/>
          <a:stretch/>
        </p:blipFill>
        <p:spPr>
          <a:xfrm>
            <a:off x="0" y="-79513"/>
            <a:ext cx="12199660" cy="6937513"/>
          </a:xfrm>
          <a:prstGeom prst="rect">
            <a:avLst/>
          </a:prstGeom>
        </p:spPr>
      </p:pic>
    </p:spTree>
    <p:extLst>
      <p:ext uri="{BB962C8B-B14F-4D97-AF65-F5344CB8AC3E}">
        <p14:creationId xmlns:p14="http://schemas.microsoft.com/office/powerpoint/2010/main" val="26032180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1601" y="62356"/>
            <a:ext cx="12024138" cy="876162"/>
          </a:xfrm>
        </p:spPr>
        <p:txBody>
          <a:bodyPr/>
          <a:lstStyle/>
          <a:p>
            <a:r>
              <a:rPr lang="en-US" dirty="0" smtClean="0"/>
              <a:t>Apollo 10 LM Descent Orbit &amp; Rendezvous Sequence</a:t>
            </a:r>
            <a:endParaRPr lang="en-US" dirty="0"/>
          </a:p>
        </p:txBody>
      </p:sp>
      <p:pic>
        <p:nvPicPr>
          <p:cNvPr id="5" name="Picture 4"/>
          <p:cNvPicPr>
            <a:picLocks noChangeAspect="1"/>
          </p:cNvPicPr>
          <p:nvPr/>
        </p:nvPicPr>
        <p:blipFill rotWithShape="1">
          <a:blip r:embed="rId2"/>
          <a:srcRect l="37319" t="35877" r="21217" b="7054"/>
          <a:stretch/>
        </p:blipFill>
        <p:spPr>
          <a:xfrm>
            <a:off x="46369" y="1484243"/>
            <a:ext cx="2727386" cy="2111514"/>
          </a:xfrm>
          <a:prstGeom prst="rect">
            <a:avLst/>
          </a:prstGeom>
        </p:spPr>
      </p:pic>
      <p:pic>
        <p:nvPicPr>
          <p:cNvPr id="6" name="Picture 5"/>
          <p:cNvPicPr>
            <a:picLocks noChangeAspect="1"/>
          </p:cNvPicPr>
          <p:nvPr/>
        </p:nvPicPr>
        <p:blipFill rotWithShape="1">
          <a:blip r:embed="rId3"/>
          <a:srcRect l="46485" t="12754" r="17113" b="4992"/>
          <a:stretch/>
        </p:blipFill>
        <p:spPr>
          <a:xfrm>
            <a:off x="2741435" y="1117599"/>
            <a:ext cx="2550932" cy="3242367"/>
          </a:xfrm>
          <a:prstGeom prst="rect">
            <a:avLst/>
          </a:prstGeom>
        </p:spPr>
      </p:pic>
      <p:pic>
        <p:nvPicPr>
          <p:cNvPr id="7" name="Picture 6"/>
          <p:cNvPicPr>
            <a:picLocks noChangeAspect="1"/>
          </p:cNvPicPr>
          <p:nvPr/>
        </p:nvPicPr>
        <p:blipFill rotWithShape="1">
          <a:blip r:embed="rId4"/>
          <a:srcRect l="52143" t="31305" r="19522" b="5056"/>
          <a:stretch/>
        </p:blipFill>
        <p:spPr>
          <a:xfrm>
            <a:off x="5292367" y="3085212"/>
            <a:ext cx="1736338" cy="2193571"/>
          </a:xfrm>
          <a:prstGeom prst="rect">
            <a:avLst/>
          </a:prstGeom>
        </p:spPr>
      </p:pic>
      <p:pic>
        <p:nvPicPr>
          <p:cNvPr id="8" name="Picture 7"/>
          <p:cNvPicPr>
            <a:picLocks noChangeAspect="1"/>
          </p:cNvPicPr>
          <p:nvPr/>
        </p:nvPicPr>
        <p:blipFill rotWithShape="1">
          <a:blip r:embed="rId5"/>
          <a:srcRect l="48551" t="41223" r="16050" b="6731"/>
          <a:stretch/>
        </p:blipFill>
        <p:spPr>
          <a:xfrm>
            <a:off x="6980719" y="4077254"/>
            <a:ext cx="2147212" cy="1775790"/>
          </a:xfrm>
          <a:prstGeom prst="rect">
            <a:avLst/>
          </a:prstGeom>
        </p:spPr>
      </p:pic>
      <p:pic>
        <p:nvPicPr>
          <p:cNvPr id="9" name="Picture 8"/>
          <p:cNvPicPr>
            <a:picLocks noChangeAspect="1"/>
          </p:cNvPicPr>
          <p:nvPr/>
        </p:nvPicPr>
        <p:blipFill rotWithShape="1">
          <a:blip r:embed="rId6"/>
          <a:srcRect l="30362" t="37117" r="18696" b="8582"/>
          <a:stretch/>
        </p:blipFill>
        <p:spPr>
          <a:xfrm>
            <a:off x="8942905" y="4909930"/>
            <a:ext cx="3249095" cy="1948070"/>
          </a:xfrm>
          <a:prstGeom prst="rect">
            <a:avLst/>
          </a:prstGeom>
        </p:spPr>
      </p:pic>
      <p:sp>
        <p:nvSpPr>
          <p:cNvPr id="10" name="Rectangle 9"/>
          <p:cNvSpPr/>
          <p:nvPr/>
        </p:nvSpPr>
        <p:spPr>
          <a:xfrm>
            <a:off x="2741435" y="1117599"/>
            <a:ext cx="646704" cy="28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887792" y="6072808"/>
            <a:ext cx="1113182" cy="785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980719" y="3899283"/>
            <a:ext cx="646704" cy="28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700014" y="3085212"/>
            <a:ext cx="224350" cy="267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935" y="3028119"/>
            <a:ext cx="646704" cy="32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164522" y="2115931"/>
            <a:ext cx="251992" cy="230832"/>
          </a:xfrm>
          <a:prstGeom prst="rect">
            <a:avLst/>
          </a:prstGeom>
          <a:noFill/>
        </p:spPr>
        <p:txBody>
          <a:bodyPr wrap="none" rtlCol="0">
            <a:spAutoFit/>
          </a:bodyPr>
          <a:lstStyle/>
          <a:p>
            <a:r>
              <a:rPr lang="en-US" sz="900" dirty="0" smtClean="0"/>
              <a:t>A</a:t>
            </a:r>
            <a:endParaRPr lang="en-US" sz="900" dirty="0"/>
          </a:p>
        </p:txBody>
      </p:sp>
    </p:spTree>
    <p:extLst>
      <p:ext uri="{BB962C8B-B14F-4D97-AF65-F5344CB8AC3E}">
        <p14:creationId xmlns:p14="http://schemas.microsoft.com/office/powerpoint/2010/main" val="29917246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875" t="20535" r="17969" b="14643"/>
          <a:stretch/>
        </p:blipFill>
        <p:spPr>
          <a:xfrm>
            <a:off x="0" y="31030"/>
            <a:ext cx="12199519" cy="6826969"/>
          </a:xfrm>
          <a:prstGeom prst="rect">
            <a:avLst/>
          </a:prstGeom>
        </p:spPr>
      </p:pic>
      <p:sp>
        <p:nvSpPr>
          <p:cNvPr id="4" name="Rectangle 3"/>
          <p:cNvSpPr/>
          <p:nvPr/>
        </p:nvSpPr>
        <p:spPr>
          <a:xfrm>
            <a:off x="285750" y="1049111"/>
            <a:ext cx="4759779" cy="32248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2836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13565"/>
            <a:ext cx="7168364" cy="3066813"/>
          </a:xfrm>
          <a:prstGeom prst="rect">
            <a:avLst/>
          </a:prstGeom>
        </p:spPr>
      </p:pic>
      <p:sp>
        <p:nvSpPr>
          <p:cNvPr id="5" name="Title 4"/>
          <p:cNvSpPr>
            <a:spLocks noGrp="1"/>
          </p:cNvSpPr>
          <p:nvPr>
            <p:ph type="title"/>
          </p:nvPr>
        </p:nvSpPr>
        <p:spPr>
          <a:xfrm>
            <a:off x="0" y="204905"/>
            <a:ext cx="6997148" cy="1325563"/>
          </a:xfrm>
        </p:spPr>
        <p:txBody>
          <a:bodyPr/>
          <a:lstStyle/>
          <a:p>
            <a:r>
              <a:rPr lang="en-US" dirty="0" smtClean="0"/>
              <a:t>Attitude Excursions at Staging</a:t>
            </a:r>
            <a:endParaRPr lang="en-US" dirty="0"/>
          </a:p>
        </p:txBody>
      </p:sp>
      <p:pic>
        <p:nvPicPr>
          <p:cNvPr id="6" name="Picture 5"/>
          <p:cNvPicPr>
            <a:picLocks noChangeAspect="1"/>
          </p:cNvPicPr>
          <p:nvPr/>
        </p:nvPicPr>
        <p:blipFill>
          <a:blip r:embed="rId3"/>
          <a:stretch>
            <a:fillRect/>
          </a:stretch>
        </p:blipFill>
        <p:spPr>
          <a:xfrm>
            <a:off x="6846716" y="0"/>
            <a:ext cx="5345284" cy="6858000"/>
          </a:xfrm>
          <a:prstGeom prst="rect">
            <a:avLst/>
          </a:prstGeom>
        </p:spPr>
      </p:pic>
      <p:pic>
        <p:nvPicPr>
          <p:cNvPr id="7" name="Picture 6"/>
          <p:cNvPicPr>
            <a:picLocks noChangeAspect="1"/>
          </p:cNvPicPr>
          <p:nvPr/>
        </p:nvPicPr>
        <p:blipFill rotWithShape="1">
          <a:blip r:embed="rId4"/>
          <a:srcRect l="32381" b="29688"/>
          <a:stretch/>
        </p:blipFill>
        <p:spPr>
          <a:xfrm>
            <a:off x="0" y="4634887"/>
            <a:ext cx="2712037" cy="2223113"/>
          </a:xfrm>
          <a:prstGeom prst="rect">
            <a:avLst/>
          </a:prstGeom>
        </p:spPr>
      </p:pic>
    </p:spTree>
    <p:extLst>
      <p:ext uri="{BB962C8B-B14F-4D97-AF65-F5344CB8AC3E}">
        <p14:creationId xmlns:p14="http://schemas.microsoft.com/office/powerpoint/2010/main" val="23439091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166" t="12156" r="8694" b="11998"/>
          <a:stretch/>
        </p:blipFill>
        <p:spPr>
          <a:xfrm>
            <a:off x="0" y="0"/>
            <a:ext cx="7372626" cy="6891618"/>
          </a:xfrm>
          <a:prstGeom prst="rect">
            <a:avLst/>
          </a:prstGeom>
        </p:spPr>
      </p:pic>
      <p:pic>
        <p:nvPicPr>
          <p:cNvPr id="5" name="Picture 4"/>
          <p:cNvPicPr>
            <a:picLocks noChangeAspect="1"/>
          </p:cNvPicPr>
          <p:nvPr/>
        </p:nvPicPr>
        <p:blipFill rotWithShape="1">
          <a:blip r:embed="rId3"/>
          <a:srcRect t="8760" r="29139"/>
          <a:stretch/>
        </p:blipFill>
        <p:spPr>
          <a:xfrm>
            <a:off x="7372626" y="600765"/>
            <a:ext cx="4828209" cy="6257235"/>
          </a:xfrm>
          <a:prstGeom prst="rect">
            <a:avLst/>
          </a:prstGeom>
        </p:spPr>
      </p:pic>
      <p:sp>
        <p:nvSpPr>
          <p:cNvPr id="6" name="TextBox 5"/>
          <p:cNvSpPr txBox="1"/>
          <p:nvPr/>
        </p:nvSpPr>
        <p:spPr>
          <a:xfrm>
            <a:off x="8012783" y="-22783"/>
            <a:ext cx="3547894" cy="646331"/>
          </a:xfrm>
          <a:prstGeom prst="rect">
            <a:avLst/>
          </a:prstGeom>
          <a:noFill/>
        </p:spPr>
        <p:txBody>
          <a:bodyPr wrap="none" rtlCol="0">
            <a:spAutoFit/>
          </a:bodyPr>
          <a:lstStyle/>
          <a:p>
            <a:r>
              <a:rPr lang="en-US" sz="3600" dirty="0" smtClean="0">
                <a:hlinkClick r:id="rId4"/>
              </a:rPr>
              <a:t>Sequence Camera</a:t>
            </a:r>
            <a:endParaRPr lang="en-US" sz="3600" dirty="0"/>
          </a:p>
        </p:txBody>
      </p:sp>
    </p:spTree>
    <p:extLst>
      <p:ext uri="{BB962C8B-B14F-4D97-AF65-F5344CB8AC3E}">
        <p14:creationId xmlns:p14="http://schemas.microsoft.com/office/powerpoint/2010/main" val="12650071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590" y="-1"/>
            <a:ext cx="12260151" cy="6874277"/>
          </a:xfrm>
          <a:prstGeom prst="rect">
            <a:avLst/>
          </a:prstGeom>
        </p:spPr>
      </p:pic>
    </p:spTree>
    <p:extLst>
      <p:ext uri="{BB962C8B-B14F-4D97-AF65-F5344CB8AC3E}">
        <p14:creationId xmlns:p14="http://schemas.microsoft.com/office/powerpoint/2010/main" val="1317473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631" t="11853" r="24131" b="4283"/>
          <a:stretch/>
        </p:blipFill>
        <p:spPr>
          <a:xfrm>
            <a:off x="2571002" y="1504122"/>
            <a:ext cx="6723189" cy="5353878"/>
          </a:xfrm>
          <a:prstGeom prst="rect">
            <a:avLst/>
          </a:prstGeom>
        </p:spPr>
      </p:pic>
      <p:sp>
        <p:nvSpPr>
          <p:cNvPr id="3" name="Title 2"/>
          <p:cNvSpPr>
            <a:spLocks noGrp="1"/>
          </p:cNvSpPr>
          <p:nvPr>
            <p:ph type="title"/>
          </p:nvPr>
        </p:nvSpPr>
        <p:spPr>
          <a:xfrm>
            <a:off x="785191" y="126586"/>
            <a:ext cx="10515600" cy="1325563"/>
          </a:xfrm>
        </p:spPr>
        <p:txBody>
          <a:bodyPr/>
          <a:lstStyle/>
          <a:p>
            <a:r>
              <a:rPr lang="en-US" dirty="0" smtClean="0"/>
              <a:t>World Speed Record for Human Flight</a:t>
            </a:r>
            <a:endParaRPr lang="en-US" dirty="0"/>
          </a:p>
        </p:txBody>
      </p:sp>
      <p:sp>
        <p:nvSpPr>
          <p:cNvPr id="4" name="TextBox 3"/>
          <p:cNvSpPr txBox="1"/>
          <p:nvPr/>
        </p:nvSpPr>
        <p:spPr>
          <a:xfrm>
            <a:off x="8737600" y="1199986"/>
            <a:ext cx="3118678" cy="369332"/>
          </a:xfrm>
          <a:prstGeom prst="rect">
            <a:avLst/>
          </a:prstGeom>
          <a:noFill/>
          <a:ln>
            <a:solidFill>
              <a:schemeClr val="tx1"/>
            </a:solidFill>
          </a:ln>
        </p:spPr>
        <p:txBody>
          <a:bodyPr wrap="square" rtlCol="0">
            <a:spAutoFit/>
          </a:bodyPr>
          <a:lstStyle/>
          <a:p>
            <a:r>
              <a:rPr lang="en-US" dirty="0" smtClean="0"/>
              <a:t>24,816 (statute) Miles Per Hour</a:t>
            </a:r>
            <a:endParaRPr lang="en-US" dirty="0"/>
          </a:p>
        </p:txBody>
      </p:sp>
    </p:spTree>
    <p:extLst>
      <p:ext uri="{BB962C8B-B14F-4D97-AF65-F5344CB8AC3E}">
        <p14:creationId xmlns:p14="http://schemas.microsoft.com/office/powerpoint/2010/main" val="11791771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447785-D3F5-4BBC-8E4A-0DACAEAAEB29}"/>
              </a:ext>
            </a:extLst>
          </p:cNvPr>
          <p:cNvSpPr>
            <a:spLocks noGrp="1"/>
          </p:cNvSpPr>
          <p:nvPr>
            <p:ph type="title"/>
          </p:nvPr>
        </p:nvSpPr>
        <p:spPr/>
        <p:txBody>
          <a:bodyPr/>
          <a:lstStyle/>
          <a:p>
            <a:r>
              <a:rPr lang="en-US" dirty="0" smtClean="0"/>
              <a:t>Discussion Groups</a:t>
            </a:r>
            <a:endParaRPr lang="en-US" dirty="0"/>
          </a:p>
        </p:txBody>
      </p:sp>
      <p:sp>
        <p:nvSpPr>
          <p:cNvPr id="3" name="Content Placeholder 2">
            <a:extLst>
              <a:ext uri="{FF2B5EF4-FFF2-40B4-BE49-F238E27FC236}">
                <a16:creationId xmlns:a16="http://schemas.microsoft.com/office/drawing/2014/main" xmlns="" id="{822494A1-BC15-4588-AE7A-AB61A3449B5D}"/>
              </a:ext>
            </a:extLst>
          </p:cNvPr>
          <p:cNvSpPr>
            <a:spLocks noGrp="1"/>
          </p:cNvSpPr>
          <p:nvPr>
            <p:ph idx="1"/>
          </p:nvPr>
        </p:nvSpPr>
        <p:spPr>
          <a:xfrm>
            <a:off x="838200" y="1825625"/>
            <a:ext cx="10627822" cy="4351338"/>
          </a:xfrm>
        </p:spPr>
        <p:txBody>
          <a:bodyPr/>
          <a:lstStyle/>
          <a:p>
            <a:r>
              <a:rPr lang="en-US" dirty="0"/>
              <a:t>Chaikin Chapter 4: “Before This Decade is Out”</a:t>
            </a:r>
          </a:p>
          <a:p>
            <a:pPr lvl="1"/>
            <a:r>
              <a:rPr lang="en-US" dirty="0"/>
              <a:t>The astronaut’s view of Apollo 9 and Apollo 10</a:t>
            </a:r>
          </a:p>
          <a:p>
            <a:pPr lvl="3"/>
            <a:endParaRPr lang="en-US" dirty="0"/>
          </a:p>
          <a:p>
            <a:r>
              <a:rPr lang="en-US" b="1" dirty="0"/>
              <a:t>Cox Chapter 23: “It Was Darn Scary”</a:t>
            </a:r>
          </a:p>
          <a:p>
            <a:pPr lvl="1"/>
            <a:r>
              <a:rPr lang="en-US" b="1" dirty="0"/>
              <a:t>The engineer’s view of Apollo 10</a:t>
            </a:r>
          </a:p>
          <a:p>
            <a:pPr lvl="3"/>
            <a:endParaRPr lang="en-US" dirty="0"/>
          </a:p>
          <a:p>
            <a:r>
              <a:rPr lang="en-US" dirty="0"/>
              <a:t>Merritt: “Review of Apollo Test Objectives Remaining After Mission D”</a:t>
            </a:r>
          </a:p>
          <a:p>
            <a:pPr lvl="1"/>
            <a:r>
              <a:rPr lang="en-US" dirty="0"/>
              <a:t>Why fly Apollo 10?</a:t>
            </a:r>
          </a:p>
          <a:p>
            <a:pPr lvl="3"/>
            <a:endParaRPr lang="en-US" dirty="0"/>
          </a:p>
          <a:p>
            <a:r>
              <a:rPr lang="en-US" dirty="0"/>
              <a:t>“The Charming Genius of the Apollo Guidance Computer” video</a:t>
            </a:r>
          </a:p>
          <a:p>
            <a:pPr lvl="1"/>
            <a:r>
              <a:rPr lang="en-US" dirty="0"/>
              <a:t>How the onboard navigation was done</a:t>
            </a:r>
          </a:p>
        </p:txBody>
      </p:sp>
    </p:spTree>
    <p:extLst>
      <p:ext uri="{BB962C8B-B14F-4D97-AF65-F5344CB8AC3E}">
        <p14:creationId xmlns:p14="http://schemas.microsoft.com/office/powerpoint/2010/main" val="29666411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441" y="63121"/>
            <a:ext cx="10515600" cy="800945"/>
          </a:xfrm>
        </p:spPr>
        <p:txBody>
          <a:bodyPr/>
          <a:lstStyle/>
          <a:p>
            <a:r>
              <a:rPr lang="en-US" dirty="0" smtClean="0"/>
              <a:t>Apollo 8 </a:t>
            </a:r>
            <a:r>
              <a:rPr lang="en-US" b="1" u="sng" dirty="0" smtClean="0"/>
              <a:t>Primary</a:t>
            </a:r>
            <a:r>
              <a:rPr lang="en-US" dirty="0" smtClean="0"/>
              <a:t> Detailed Test Objectives</a:t>
            </a:r>
            <a:endParaRPr lang="en-US" dirty="0"/>
          </a:p>
        </p:txBody>
      </p:sp>
      <p:sp>
        <p:nvSpPr>
          <p:cNvPr id="3" name="Content Placeholder 2"/>
          <p:cNvSpPr>
            <a:spLocks noGrp="1"/>
          </p:cNvSpPr>
          <p:nvPr>
            <p:ph idx="1"/>
          </p:nvPr>
        </p:nvSpPr>
        <p:spPr>
          <a:xfrm>
            <a:off x="151003" y="864065"/>
            <a:ext cx="11828476" cy="5881291"/>
          </a:xfrm>
        </p:spPr>
        <p:txBody>
          <a:bodyPr>
            <a:noAutofit/>
          </a:bodyPr>
          <a:lstStyle/>
          <a:p>
            <a:pPr marL="457200" indent="-457200">
              <a:lnSpc>
                <a:spcPct val="100000"/>
              </a:lnSpc>
              <a:spcBef>
                <a:spcPts val="0"/>
              </a:spcBef>
              <a:buFont typeface="+mj-lt"/>
              <a:buAutoNum type="arabicPeriod"/>
            </a:pPr>
            <a:r>
              <a:rPr lang="en-US" sz="1400" dirty="0" smtClean="0"/>
              <a:t>To perform a guidance and navigation control system controlled entry from a lunar return.</a:t>
            </a:r>
          </a:p>
          <a:p>
            <a:pPr marL="457200" indent="-457200">
              <a:lnSpc>
                <a:spcPct val="100000"/>
              </a:lnSpc>
              <a:spcBef>
                <a:spcPts val="0"/>
              </a:spcBef>
              <a:buFont typeface="+mj-lt"/>
              <a:buAutoNum type="arabicPeriod"/>
            </a:pPr>
            <a:r>
              <a:rPr lang="en-US" sz="1400" dirty="0" smtClean="0"/>
              <a:t>To perform star‑lunar horizon sightings during the translunar and </a:t>
            </a:r>
            <a:r>
              <a:rPr lang="en-US" sz="1400" dirty="0" err="1" smtClean="0"/>
              <a:t>transearth</a:t>
            </a:r>
            <a:r>
              <a:rPr lang="en-US" sz="1400" dirty="0" smtClean="0"/>
              <a:t> phases. </a:t>
            </a:r>
          </a:p>
          <a:p>
            <a:pPr marL="457200" indent="-457200">
              <a:lnSpc>
                <a:spcPct val="100000"/>
              </a:lnSpc>
              <a:spcBef>
                <a:spcPts val="0"/>
              </a:spcBef>
              <a:buFont typeface="+mj-lt"/>
              <a:buAutoNum type="arabicPeriod"/>
            </a:pPr>
            <a:r>
              <a:rPr lang="en-US" sz="1400" dirty="0" smtClean="0"/>
              <a:t>To perform star‑earth horizon sightings during translunar and </a:t>
            </a:r>
            <a:r>
              <a:rPr lang="en-US" sz="1400" dirty="0" err="1" smtClean="0"/>
              <a:t>transearth</a:t>
            </a:r>
            <a:r>
              <a:rPr lang="en-US" sz="1400" dirty="0" smtClean="0"/>
              <a:t> phases. </a:t>
            </a:r>
          </a:p>
          <a:p>
            <a:pPr marL="457200" indent="-457200">
              <a:lnSpc>
                <a:spcPct val="100000"/>
              </a:lnSpc>
              <a:spcBef>
                <a:spcPts val="0"/>
              </a:spcBef>
              <a:buFont typeface="+mj-lt"/>
              <a:buAutoNum type="arabicPeriod"/>
            </a:pPr>
            <a:r>
              <a:rPr lang="en-US" sz="1400" dirty="0" smtClean="0"/>
              <a:t>To perform manual and automatic acquisition, tracking, and communication with the Manned Space Flight Network using the high‑gain command and service module S‑band antenna during a lunar mission.</a:t>
            </a:r>
          </a:p>
          <a:p>
            <a:pPr marL="457200" indent="-457200">
              <a:lnSpc>
                <a:spcPct val="100000"/>
              </a:lnSpc>
              <a:spcBef>
                <a:spcPts val="0"/>
              </a:spcBef>
              <a:buFont typeface="+mj-lt"/>
              <a:buAutoNum type="arabicPeriod"/>
            </a:pPr>
            <a:r>
              <a:rPr lang="en-US" sz="1400" dirty="0" smtClean="0"/>
              <a:t>To obtain data on the passive thermal control system during a lunar orbit mission.</a:t>
            </a:r>
          </a:p>
          <a:p>
            <a:pPr marL="457200" indent="-457200">
              <a:lnSpc>
                <a:spcPct val="100000"/>
              </a:lnSpc>
              <a:spcBef>
                <a:spcPts val="0"/>
              </a:spcBef>
              <a:buFont typeface="+mj-lt"/>
              <a:buAutoNum type="arabicPeriod"/>
            </a:pPr>
            <a:r>
              <a:rPr lang="en-US" sz="1400" dirty="0" smtClean="0"/>
              <a:t>To obtain data on the spacecraft dynamic response.</a:t>
            </a:r>
          </a:p>
          <a:p>
            <a:pPr marL="457200" indent="-457200">
              <a:lnSpc>
                <a:spcPct val="100000"/>
              </a:lnSpc>
              <a:spcBef>
                <a:spcPts val="0"/>
              </a:spcBef>
              <a:buFont typeface="+mj-lt"/>
              <a:buAutoNum type="arabicPeriod"/>
            </a:pPr>
            <a:r>
              <a:rPr lang="en-US" sz="1400" dirty="0" smtClean="0"/>
              <a:t>To demonstrate spacecraft lunar module adapter panel jettison in a zero‑g environment.</a:t>
            </a:r>
          </a:p>
          <a:p>
            <a:pPr marL="457200" indent="-457200">
              <a:lnSpc>
                <a:spcPct val="100000"/>
              </a:lnSpc>
              <a:spcBef>
                <a:spcPts val="0"/>
              </a:spcBef>
              <a:buFont typeface="+mj-lt"/>
              <a:buAutoNum type="arabicPeriod"/>
            </a:pPr>
            <a:r>
              <a:rPr lang="en-US" sz="1400" dirty="0" smtClean="0"/>
              <a:t>To perform lunar orbit insertion service propulsion system guidance and navigation control system controlled burns with a fully loaded command and service module. Achieved.</a:t>
            </a:r>
          </a:p>
          <a:p>
            <a:pPr marL="457200" indent="-457200">
              <a:lnSpc>
                <a:spcPct val="100000"/>
              </a:lnSpc>
              <a:spcBef>
                <a:spcPts val="0"/>
              </a:spcBef>
              <a:buFont typeface="+mj-lt"/>
              <a:buAutoNum type="arabicPeriod"/>
            </a:pPr>
            <a:r>
              <a:rPr lang="en-US" sz="1400" dirty="0" smtClean="0"/>
              <a:t>To perform a </a:t>
            </a:r>
            <a:r>
              <a:rPr lang="en-US" sz="1400" dirty="0" err="1" smtClean="0"/>
              <a:t>transearth</a:t>
            </a:r>
            <a:r>
              <a:rPr lang="en-US" sz="1400" dirty="0" smtClean="0"/>
              <a:t> insertion guidance and navigation control system controlled service propulsion system burn.</a:t>
            </a:r>
          </a:p>
          <a:p>
            <a:pPr marL="457200" indent="-457200">
              <a:lnSpc>
                <a:spcPct val="100000"/>
              </a:lnSpc>
              <a:spcBef>
                <a:spcPts val="0"/>
              </a:spcBef>
              <a:buFont typeface="+mj-lt"/>
              <a:buAutoNum type="arabicPeriod"/>
            </a:pPr>
            <a:r>
              <a:rPr lang="en-US" sz="1400" dirty="0" smtClean="0"/>
              <a:t>To obtain data on the command module crew procedures and timeline for lunar orbit mission activities.</a:t>
            </a:r>
          </a:p>
          <a:p>
            <a:pPr marL="457200" indent="-457200">
              <a:lnSpc>
                <a:spcPct val="100000"/>
              </a:lnSpc>
              <a:spcBef>
                <a:spcPts val="0"/>
              </a:spcBef>
              <a:buFont typeface="+mj-lt"/>
              <a:buAutoNum type="arabicPeriod"/>
            </a:pPr>
            <a:r>
              <a:rPr lang="en-US" sz="1400" dirty="0" smtClean="0"/>
              <a:t>To demonstrate command service module passive thermal control modes and related communication procedures during a lunar orbit mission.</a:t>
            </a:r>
          </a:p>
          <a:p>
            <a:pPr marL="457200" indent="-457200">
              <a:lnSpc>
                <a:spcPct val="100000"/>
              </a:lnSpc>
              <a:spcBef>
                <a:spcPts val="0"/>
              </a:spcBef>
              <a:buFont typeface="+mj-lt"/>
              <a:buAutoNum type="arabicPeriod"/>
            </a:pPr>
            <a:r>
              <a:rPr lang="en-US" sz="1400" dirty="0" smtClean="0"/>
              <a:t>To demonstrate ground operational support for a command and service module lunar orbit mission.</a:t>
            </a:r>
          </a:p>
          <a:p>
            <a:pPr marL="457200" indent="-457200">
              <a:lnSpc>
                <a:spcPct val="100000"/>
              </a:lnSpc>
              <a:spcBef>
                <a:spcPts val="0"/>
              </a:spcBef>
              <a:buFont typeface="+mj-lt"/>
              <a:buAutoNum type="arabicPeriod"/>
            </a:pPr>
            <a:r>
              <a:rPr lang="en-US" sz="1400" dirty="0" smtClean="0">
                <a:solidFill>
                  <a:srgbClr val="FF0000"/>
                </a:solidFill>
              </a:rPr>
              <a:t>To perform lunar landmark tracking in lunar orbit from the command and service module. </a:t>
            </a:r>
          </a:p>
          <a:p>
            <a:pPr marL="457200" indent="-457200">
              <a:lnSpc>
                <a:spcPct val="100000"/>
              </a:lnSpc>
              <a:spcBef>
                <a:spcPts val="0"/>
              </a:spcBef>
              <a:buFont typeface="+mj-lt"/>
              <a:buAutoNum type="arabicPeriod"/>
            </a:pPr>
            <a:r>
              <a:rPr lang="en-US" sz="1400" dirty="0" smtClean="0"/>
              <a:t>To prepare for translunar injection and monitor the guidance and navigation control system and launch vehicle tank pressure displays during the translunar injection burn.</a:t>
            </a:r>
          </a:p>
          <a:p>
            <a:pPr marL="457200" indent="-457200">
              <a:lnSpc>
                <a:spcPct val="100000"/>
              </a:lnSpc>
              <a:spcBef>
                <a:spcPts val="0"/>
              </a:spcBef>
              <a:buFont typeface="+mj-lt"/>
              <a:buAutoNum type="arabicPeriod"/>
            </a:pPr>
            <a:r>
              <a:rPr lang="en-US" sz="1400" dirty="0" smtClean="0"/>
              <a:t>To perform translunar and </a:t>
            </a:r>
            <a:r>
              <a:rPr lang="en-US" sz="1400" dirty="0" err="1" smtClean="0"/>
              <a:t>transearth</a:t>
            </a:r>
            <a:r>
              <a:rPr lang="en-US" sz="1400" dirty="0" smtClean="0"/>
              <a:t> midcourse corrections.</a:t>
            </a:r>
          </a:p>
          <a:p>
            <a:pPr marL="457200" indent="-457200">
              <a:lnSpc>
                <a:spcPct val="100000"/>
              </a:lnSpc>
              <a:spcBef>
                <a:spcPts val="0"/>
              </a:spcBef>
              <a:buFont typeface="+mj-lt"/>
              <a:buAutoNum type="arabicPeriod"/>
            </a:pPr>
            <a:r>
              <a:rPr lang="en-US" sz="1400" dirty="0" smtClean="0"/>
              <a:t> To verify that modifications incorporated in the S‑IC stage since the Apollo 6 flight suppress low frequency longitudinal oscillations (POGO).</a:t>
            </a:r>
          </a:p>
          <a:p>
            <a:pPr marL="457200" indent="-457200">
              <a:lnSpc>
                <a:spcPct val="100000"/>
              </a:lnSpc>
              <a:spcBef>
                <a:spcPts val="0"/>
              </a:spcBef>
              <a:buFont typeface="+mj-lt"/>
              <a:buAutoNum type="arabicPeriod"/>
            </a:pPr>
            <a:r>
              <a:rPr lang="en-US" sz="1400" dirty="0" smtClean="0"/>
              <a:t>To confirm the launch vehicle longitudinal oscillation environment during the S‑IC stage burn.</a:t>
            </a:r>
          </a:p>
          <a:p>
            <a:pPr marL="457200" indent="-457200">
              <a:lnSpc>
                <a:spcPct val="100000"/>
              </a:lnSpc>
              <a:spcBef>
                <a:spcPts val="0"/>
              </a:spcBef>
              <a:buFont typeface="+mj-lt"/>
              <a:buAutoNum type="arabicPeriod"/>
            </a:pPr>
            <a:r>
              <a:rPr lang="en-US" sz="1400" dirty="0" smtClean="0"/>
              <a:t>To verify the modifications made to the J‑2 engine since the Apollo 6 flight.</a:t>
            </a:r>
          </a:p>
          <a:p>
            <a:pPr marL="457200" indent="-457200">
              <a:lnSpc>
                <a:spcPct val="100000"/>
              </a:lnSpc>
              <a:spcBef>
                <a:spcPts val="0"/>
              </a:spcBef>
              <a:buFont typeface="+mj-lt"/>
              <a:buAutoNum type="arabicPeriod"/>
            </a:pPr>
            <a:r>
              <a:rPr lang="en-US" sz="1400" dirty="0" smtClean="0"/>
              <a:t>To confirm the J‑2 engine environment in the S‑II and S‑IVB stages.</a:t>
            </a:r>
          </a:p>
          <a:p>
            <a:pPr marL="457200" indent="-457200">
              <a:lnSpc>
                <a:spcPct val="100000"/>
              </a:lnSpc>
              <a:spcBef>
                <a:spcPts val="0"/>
              </a:spcBef>
              <a:buFont typeface="+mj-lt"/>
              <a:buAutoNum type="arabicPeriod"/>
            </a:pPr>
            <a:r>
              <a:rPr lang="en-US" sz="1400" dirty="0" smtClean="0"/>
              <a:t>To demonstrate the capability of the S‑IVB to restart in Earth orbit.</a:t>
            </a:r>
          </a:p>
          <a:p>
            <a:pPr marL="457200" indent="-457200">
              <a:lnSpc>
                <a:spcPct val="100000"/>
              </a:lnSpc>
              <a:spcBef>
                <a:spcPts val="0"/>
              </a:spcBef>
              <a:buFont typeface="+mj-lt"/>
              <a:buAutoNum type="arabicPeriod"/>
            </a:pPr>
            <a:r>
              <a:rPr lang="en-US" sz="1400" dirty="0" smtClean="0"/>
              <a:t>To demonstrate the operation of the S‑IVB helium heater </a:t>
            </a:r>
            <a:r>
              <a:rPr lang="en-US" sz="1400" dirty="0" err="1" smtClean="0"/>
              <a:t>repressurization</a:t>
            </a:r>
            <a:r>
              <a:rPr lang="en-US" sz="1400" dirty="0" smtClean="0"/>
              <a:t> system.</a:t>
            </a:r>
          </a:p>
          <a:p>
            <a:pPr marL="457200" indent="-457200">
              <a:lnSpc>
                <a:spcPct val="100000"/>
              </a:lnSpc>
              <a:spcBef>
                <a:spcPts val="0"/>
              </a:spcBef>
              <a:buFont typeface="+mj-lt"/>
              <a:buAutoNum type="arabicPeriod"/>
            </a:pPr>
            <a:r>
              <a:rPr lang="en-US" sz="1400" dirty="0" smtClean="0"/>
              <a:t>To demonstrate the capability to safe the S‑IVB stage in orbit.</a:t>
            </a:r>
          </a:p>
          <a:p>
            <a:pPr marL="457200" indent="-457200">
              <a:lnSpc>
                <a:spcPct val="100000"/>
              </a:lnSpc>
              <a:spcBef>
                <a:spcPts val="0"/>
              </a:spcBef>
              <a:buFont typeface="+mj-lt"/>
              <a:buAutoNum type="arabicPeriod"/>
            </a:pPr>
            <a:r>
              <a:rPr lang="en-US" sz="1400" dirty="0" smtClean="0"/>
              <a:t>To verify the capability to inject the S‑IVB/instrument unit/lunar module test article "B" into a lunar "slingshot" trajectory.</a:t>
            </a:r>
          </a:p>
          <a:p>
            <a:pPr marL="457200" indent="-457200">
              <a:lnSpc>
                <a:spcPct val="100000"/>
              </a:lnSpc>
              <a:spcBef>
                <a:spcPts val="0"/>
              </a:spcBef>
              <a:buFont typeface="+mj-lt"/>
              <a:buAutoNum type="arabicPeriod"/>
            </a:pPr>
            <a:r>
              <a:rPr lang="en-US" sz="1400" dirty="0" smtClean="0"/>
              <a:t> To verify the capability of the launch vehicle to perform a free‑return translunar injection.</a:t>
            </a:r>
            <a:endParaRPr lang="en-US" sz="1400" dirty="0"/>
          </a:p>
        </p:txBody>
      </p:sp>
    </p:spTree>
    <p:extLst>
      <p:ext uri="{BB962C8B-B14F-4D97-AF65-F5344CB8AC3E}">
        <p14:creationId xmlns:p14="http://schemas.microsoft.com/office/powerpoint/2010/main" val="14074070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Apollo 11 Readings</a:t>
            </a:r>
            <a:endParaRPr lang="en-US" dirty="0"/>
          </a:p>
        </p:txBody>
      </p:sp>
      <p:sp>
        <p:nvSpPr>
          <p:cNvPr id="3" name="Content Placeholder 2"/>
          <p:cNvSpPr>
            <a:spLocks noGrp="1"/>
          </p:cNvSpPr>
          <p:nvPr>
            <p:ph idx="1"/>
          </p:nvPr>
        </p:nvSpPr>
        <p:spPr/>
        <p:txBody>
          <a:bodyPr/>
          <a:lstStyle/>
          <a:p>
            <a:r>
              <a:rPr lang="en-US" dirty="0" smtClean="0"/>
              <a:t>Harland Chapter 2 (“Magnificent Desolation”)</a:t>
            </a:r>
          </a:p>
          <a:p>
            <a:pPr lvl="1"/>
            <a:r>
              <a:rPr lang="en-US" dirty="0" smtClean="0"/>
              <a:t>The first moonwalk</a:t>
            </a:r>
          </a:p>
          <a:p>
            <a:pPr lvl="4"/>
            <a:endParaRPr lang="en-US" dirty="0" smtClean="0"/>
          </a:p>
          <a:p>
            <a:r>
              <a:rPr lang="en-US" dirty="0" smtClean="0"/>
              <a:t>Glenn lecture video (“40</a:t>
            </a:r>
            <a:r>
              <a:rPr lang="en-US" baseline="30000" dirty="0" smtClean="0"/>
              <a:t>th</a:t>
            </a:r>
            <a:r>
              <a:rPr lang="en-US" dirty="0" smtClean="0"/>
              <a:t> Anniversary of Apollo 11”)</a:t>
            </a:r>
          </a:p>
          <a:p>
            <a:pPr lvl="1"/>
            <a:r>
              <a:rPr lang="en-US" dirty="0" smtClean="0"/>
              <a:t>The three Apollo 11 astronauts tell their story 40 years later</a:t>
            </a:r>
          </a:p>
          <a:p>
            <a:pPr lvl="4"/>
            <a:endParaRPr lang="en-US" dirty="0" smtClean="0"/>
          </a:p>
          <a:p>
            <a:r>
              <a:rPr lang="en-US" dirty="0" smtClean="0"/>
              <a:t>Cox Chapter 24 (“We … We’re Go on That Flight!”)</a:t>
            </a:r>
          </a:p>
          <a:p>
            <a:pPr lvl="1"/>
            <a:r>
              <a:rPr lang="en-US" dirty="0" smtClean="0"/>
              <a:t>Mission control’s view of Apollo 11</a:t>
            </a:r>
          </a:p>
          <a:p>
            <a:pPr lvl="4"/>
            <a:endParaRPr lang="en-US" dirty="0" smtClean="0"/>
          </a:p>
          <a:p>
            <a:r>
              <a:rPr lang="en-US" b="1" dirty="0" smtClean="0"/>
              <a:t>Chaikin Chapter 5 (“The First Lunar Landing”)</a:t>
            </a:r>
          </a:p>
          <a:p>
            <a:pPr lvl="1"/>
            <a:r>
              <a:rPr lang="en-US" b="1" dirty="0" smtClean="0"/>
              <a:t>The astronauts’ view of Apollo 11</a:t>
            </a:r>
          </a:p>
          <a:p>
            <a:pPr lvl="3"/>
            <a:endParaRPr lang="en-US" dirty="0"/>
          </a:p>
        </p:txBody>
      </p:sp>
    </p:spTree>
    <p:extLst>
      <p:ext uri="{BB962C8B-B14F-4D97-AF65-F5344CB8AC3E}">
        <p14:creationId xmlns:p14="http://schemas.microsoft.com/office/powerpoint/2010/main" val="16567251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42464" t="18229" r="29964" b="16457"/>
          <a:stretch/>
        </p:blipFill>
        <p:spPr>
          <a:xfrm>
            <a:off x="340139" y="0"/>
            <a:ext cx="5141843" cy="6851288"/>
          </a:xfrm>
          <a:prstGeom prst="rect">
            <a:avLst/>
          </a:prstGeom>
        </p:spPr>
      </p:pic>
      <p:pic>
        <p:nvPicPr>
          <p:cNvPr id="6" name="Picture 5"/>
          <p:cNvPicPr>
            <a:picLocks noChangeAspect="1"/>
          </p:cNvPicPr>
          <p:nvPr/>
        </p:nvPicPr>
        <p:blipFill rotWithShape="1">
          <a:blip r:embed="rId3"/>
          <a:srcRect l="42283" t="26280" r="30217" b="38694"/>
          <a:stretch/>
        </p:blipFill>
        <p:spPr>
          <a:xfrm>
            <a:off x="6250608" y="0"/>
            <a:ext cx="5049668" cy="3617843"/>
          </a:xfrm>
          <a:prstGeom prst="rect">
            <a:avLst/>
          </a:prstGeom>
        </p:spPr>
      </p:pic>
    </p:spTree>
    <p:extLst>
      <p:ext uri="{BB962C8B-B14F-4D97-AF65-F5344CB8AC3E}">
        <p14:creationId xmlns:p14="http://schemas.microsoft.com/office/powerpoint/2010/main" val="42413773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802" y="0"/>
            <a:ext cx="10515600" cy="800945"/>
          </a:xfrm>
        </p:spPr>
        <p:txBody>
          <a:bodyPr/>
          <a:lstStyle/>
          <a:p>
            <a:r>
              <a:rPr lang="en-US" dirty="0" smtClean="0"/>
              <a:t>Apollo 9 </a:t>
            </a:r>
            <a:r>
              <a:rPr lang="en-US" b="1" u="sng" dirty="0" smtClean="0"/>
              <a:t>Mandatory</a:t>
            </a:r>
            <a:r>
              <a:rPr lang="en-US" dirty="0" smtClean="0"/>
              <a:t> Detailed Test Objectives</a:t>
            </a:r>
            <a:endParaRPr lang="en-US" dirty="0"/>
          </a:p>
        </p:txBody>
      </p:sp>
      <p:sp>
        <p:nvSpPr>
          <p:cNvPr id="3" name="Content Placeholder 2"/>
          <p:cNvSpPr>
            <a:spLocks noGrp="1"/>
          </p:cNvSpPr>
          <p:nvPr>
            <p:ph idx="1"/>
          </p:nvPr>
        </p:nvSpPr>
        <p:spPr>
          <a:xfrm>
            <a:off x="151002" y="743444"/>
            <a:ext cx="11887200" cy="6037251"/>
          </a:xfrm>
        </p:spPr>
        <p:txBody>
          <a:bodyPr>
            <a:noAutofit/>
          </a:bodyPr>
          <a:lstStyle/>
          <a:p>
            <a:pPr marL="457200" indent="-457200">
              <a:buFont typeface="+mj-lt"/>
              <a:buAutoNum type="arabicPeriod"/>
            </a:pPr>
            <a:r>
              <a:rPr lang="en-US" sz="2000" dirty="0" smtClean="0"/>
              <a:t>To perform a medium duration descent propulsion system firing to include manual throttling with command and service module and lunar module docked, and a short duration descent propulsion system firing with an undocked lunar module and approximately half full descent propulsion system propellant tanks.</a:t>
            </a:r>
          </a:p>
          <a:p>
            <a:pPr marL="457200" indent="-457200">
              <a:buFont typeface="+mj-lt"/>
              <a:buAutoNum type="arabicPeriod"/>
            </a:pPr>
            <a:r>
              <a:rPr lang="en-US" sz="2000" dirty="0" smtClean="0"/>
              <a:t>To perform a long duration ascent propulsion system burn. </a:t>
            </a:r>
          </a:p>
          <a:p>
            <a:pPr marL="457200" indent="-457200">
              <a:buFont typeface="+mj-lt"/>
              <a:buAutoNum type="arabicPeriod"/>
            </a:pPr>
            <a:r>
              <a:rPr lang="en-US" sz="2000" dirty="0" smtClean="0"/>
              <a:t>To perform a long duration descent propulsion system burn and obtain data to determine that no adverse interactions existed between propellant slosh, vehicle engine vibration, and descent propulsion system performance during a burn. </a:t>
            </a:r>
          </a:p>
          <a:p>
            <a:pPr marL="457200" indent="-457200">
              <a:buFont typeface="+mj-lt"/>
              <a:buAutoNum type="arabicPeriod"/>
            </a:pPr>
            <a:r>
              <a:rPr lang="en-US" sz="2000" dirty="0" smtClean="0"/>
              <a:t>To demonstrate the performance of the environmental control system during lunar module activity periods. </a:t>
            </a:r>
          </a:p>
          <a:p>
            <a:pPr marL="457200" indent="-457200">
              <a:buFont typeface="+mj-lt"/>
              <a:buAutoNum type="arabicPeriod"/>
            </a:pPr>
            <a:r>
              <a:rPr lang="en-US" sz="2000" dirty="0" smtClean="0"/>
              <a:t>To determine the performance of the lunar module electrical power subsystem in the primary and backup modes. </a:t>
            </a:r>
          </a:p>
          <a:p>
            <a:pPr marL="457200" indent="-457200">
              <a:buFont typeface="+mj-lt"/>
              <a:buAutoNum type="arabicPeriod"/>
            </a:pPr>
            <a:r>
              <a:rPr lang="en-US" sz="2000" dirty="0" smtClean="0"/>
              <a:t>To operate the landing radar during the descent propulsion system burns.</a:t>
            </a:r>
          </a:p>
          <a:p>
            <a:pPr marL="457200" indent="-457200">
              <a:buFont typeface="+mj-lt"/>
              <a:buAutoNum type="arabicPeriod"/>
            </a:pPr>
            <a:r>
              <a:rPr lang="en-US" sz="2000" dirty="0" smtClean="0"/>
              <a:t>To deploy the lunar module landing gear and obtain data on landing gear temperatures resulting from descent propulsion system operation.</a:t>
            </a:r>
          </a:p>
          <a:p>
            <a:pPr marL="457200" indent="-457200">
              <a:buFont typeface="+mj-lt"/>
              <a:buAutoNum type="arabicPeriod"/>
            </a:pPr>
            <a:r>
              <a:rPr lang="en-US" sz="2000" dirty="0" smtClean="0"/>
              <a:t>To verify the performance of the passive thermal subsystems (thermal blanket, plume protection, ascent and descent stage base heat shields, and thermal control coatings) to provide adequate thermal control when the spacecraft is exposed to the natural and propulsion induced thermal environments.</a:t>
            </a:r>
          </a:p>
          <a:p>
            <a:pPr marL="457200" indent="-457200">
              <a:buFont typeface="+mj-lt"/>
              <a:buAutoNum type="arabicPeriod"/>
            </a:pPr>
            <a:r>
              <a:rPr lang="en-US" sz="2000" dirty="0" smtClean="0"/>
              <a:t>To demonstrate the structural integrity of the lunar module during Saturn V launch and during descent propulsion system and ascent propulsion system burn in an orbital environment.</a:t>
            </a:r>
          </a:p>
        </p:txBody>
      </p:sp>
    </p:spTree>
    <p:extLst>
      <p:ext uri="{BB962C8B-B14F-4D97-AF65-F5344CB8AC3E}">
        <p14:creationId xmlns:p14="http://schemas.microsoft.com/office/powerpoint/2010/main" val="38468176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921" y="113457"/>
            <a:ext cx="10515600" cy="767388"/>
          </a:xfrm>
        </p:spPr>
        <p:txBody>
          <a:bodyPr/>
          <a:lstStyle/>
          <a:p>
            <a:r>
              <a:rPr lang="en-US" dirty="0" smtClean="0"/>
              <a:t>Apollo 9 </a:t>
            </a:r>
            <a:r>
              <a:rPr lang="en-US" b="1" u="sng" dirty="0" smtClean="0"/>
              <a:t>Primary</a:t>
            </a:r>
            <a:r>
              <a:rPr lang="en-US" dirty="0" smtClean="0"/>
              <a:t> Detailed Test Objectives</a:t>
            </a:r>
            <a:endParaRPr lang="en-US" dirty="0"/>
          </a:p>
        </p:txBody>
      </p:sp>
      <p:sp>
        <p:nvSpPr>
          <p:cNvPr id="3" name="Content Placeholder 2"/>
          <p:cNvSpPr>
            <a:spLocks noGrp="1"/>
          </p:cNvSpPr>
          <p:nvPr>
            <p:ph idx="1"/>
          </p:nvPr>
        </p:nvSpPr>
        <p:spPr>
          <a:xfrm>
            <a:off x="167780" y="1023457"/>
            <a:ext cx="11920756" cy="5761655"/>
          </a:xfrm>
        </p:spPr>
        <p:txBody>
          <a:bodyPr>
            <a:noAutofit/>
          </a:bodyPr>
          <a:lstStyle/>
          <a:p>
            <a:pPr marL="342900" indent="-342900">
              <a:lnSpc>
                <a:spcPct val="100000"/>
              </a:lnSpc>
              <a:spcBef>
                <a:spcPts val="0"/>
              </a:spcBef>
              <a:buFont typeface="+mj-lt"/>
              <a:buAutoNum type="arabicPeriod"/>
            </a:pPr>
            <a:r>
              <a:rPr lang="en-US" sz="1200" dirty="0" smtClean="0"/>
              <a:t>To demonstrate block II command and service module attitude control during service propulsion system thrusting with the command and service module and lunar module docked. </a:t>
            </a:r>
          </a:p>
          <a:p>
            <a:pPr marL="342900" indent="-342900">
              <a:lnSpc>
                <a:spcPct val="100000"/>
              </a:lnSpc>
              <a:spcBef>
                <a:spcPts val="0"/>
              </a:spcBef>
              <a:buFont typeface="+mj-lt"/>
              <a:buAutoNum type="arabicPeriod"/>
            </a:pPr>
            <a:r>
              <a:rPr lang="en-US" sz="1200" dirty="0" smtClean="0"/>
              <a:t>To perform inertial measurement unit alignments using the sextant while docked.</a:t>
            </a:r>
          </a:p>
          <a:p>
            <a:pPr marL="342900" indent="-342900">
              <a:lnSpc>
                <a:spcPct val="100000"/>
              </a:lnSpc>
              <a:spcBef>
                <a:spcPts val="0"/>
              </a:spcBef>
              <a:buFont typeface="+mj-lt"/>
              <a:buAutoNum type="arabicPeriod"/>
            </a:pPr>
            <a:r>
              <a:rPr lang="en-US" sz="1200" dirty="0" smtClean="0"/>
              <a:t>To perform an inertial measurement unit and a star pattern visibility check in daylight while docked. </a:t>
            </a:r>
          </a:p>
          <a:p>
            <a:pPr marL="342900" indent="-342900">
              <a:lnSpc>
                <a:spcPct val="100000"/>
              </a:lnSpc>
              <a:spcBef>
                <a:spcPts val="0"/>
              </a:spcBef>
              <a:buFont typeface="+mj-lt"/>
              <a:buAutoNum type="arabicPeriod"/>
            </a:pPr>
            <a:r>
              <a:rPr lang="en-US" sz="1200" dirty="0" smtClean="0"/>
              <a:t>To perform manual thrust vector control takeover of a guidance navigation control system initiated service propulsion docked burn. </a:t>
            </a:r>
          </a:p>
          <a:p>
            <a:pPr marL="342900" indent="-342900">
              <a:lnSpc>
                <a:spcPct val="100000"/>
              </a:lnSpc>
              <a:spcBef>
                <a:spcPts val="0"/>
              </a:spcBef>
              <a:buFont typeface="+mj-lt"/>
              <a:buAutoNum type="arabicPeriod"/>
            </a:pPr>
            <a:r>
              <a:rPr lang="en-US" sz="1200" dirty="0" smtClean="0"/>
              <a:t>To obtain data on the effects of the tower jettison motor, S‑II retrorockets, and service module reaction control system exhaust on the command and service module. </a:t>
            </a:r>
          </a:p>
          <a:p>
            <a:pPr marL="342900" indent="-342900">
              <a:lnSpc>
                <a:spcPct val="100000"/>
              </a:lnSpc>
              <a:spcBef>
                <a:spcPts val="0"/>
              </a:spcBef>
              <a:buFont typeface="+mj-lt"/>
              <a:buAutoNum type="arabicPeriod"/>
            </a:pPr>
            <a:r>
              <a:rPr lang="en-US" sz="1200" dirty="0" smtClean="0"/>
              <a:t>To perform lunar module inertial measurement unit alignments using the alignment optical telescope and calibrate the coarse optical alignment sight. </a:t>
            </a:r>
          </a:p>
          <a:p>
            <a:pPr marL="342900" indent="-342900">
              <a:lnSpc>
                <a:spcPct val="100000"/>
              </a:lnSpc>
              <a:spcBef>
                <a:spcPts val="0"/>
              </a:spcBef>
              <a:buFont typeface="+mj-lt"/>
              <a:buAutoNum type="arabicPeriod"/>
            </a:pPr>
            <a:r>
              <a:rPr lang="en-US" sz="1200" dirty="0" smtClean="0"/>
              <a:t>To demonstrate reaction control system translation and attitude control of the staged lunar module using automatic and manual primary guidance and navigation control system controls.</a:t>
            </a:r>
          </a:p>
          <a:p>
            <a:pPr marL="342900" indent="-342900">
              <a:lnSpc>
                <a:spcPct val="100000"/>
              </a:lnSpc>
              <a:spcBef>
                <a:spcPts val="0"/>
              </a:spcBef>
              <a:buFont typeface="+mj-lt"/>
              <a:buAutoNum type="arabicPeriod"/>
            </a:pPr>
            <a:r>
              <a:rPr lang="en-US" sz="1200" dirty="0" smtClean="0"/>
              <a:t>To obtain data to verify inertial measurement unit performance in the flight environment. </a:t>
            </a:r>
          </a:p>
          <a:p>
            <a:pPr marL="342900" indent="-342900">
              <a:lnSpc>
                <a:spcPct val="100000"/>
              </a:lnSpc>
              <a:spcBef>
                <a:spcPts val="0"/>
              </a:spcBef>
              <a:buFont typeface="+mj-lt"/>
              <a:buAutoNum type="arabicPeriod"/>
            </a:pPr>
            <a:r>
              <a:rPr lang="en-US" sz="1200" dirty="0" smtClean="0"/>
              <a:t>To perform a primary guidance and navigation control system/digital autopilot controlled long duration ascent propulsion burn.</a:t>
            </a:r>
          </a:p>
          <a:p>
            <a:pPr marL="342900" indent="-342900">
              <a:lnSpc>
                <a:spcPct val="100000"/>
              </a:lnSpc>
              <a:spcBef>
                <a:spcPts val="0"/>
              </a:spcBef>
              <a:buFont typeface="+mj-lt"/>
              <a:buAutoNum type="arabicPeriod"/>
            </a:pPr>
            <a:r>
              <a:rPr lang="en-US" sz="1200" dirty="0" smtClean="0"/>
              <a:t>To demonstrate an abort guidance system calibration and obtain abort guidance system performance data in the flight environment. </a:t>
            </a:r>
          </a:p>
          <a:p>
            <a:pPr marL="342900" indent="-342900">
              <a:lnSpc>
                <a:spcPct val="100000"/>
              </a:lnSpc>
              <a:spcBef>
                <a:spcPts val="0"/>
              </a:spcBef>
              <a:buFont typeface="+mj-lt"/>
              <a:buAutoNum type="arabicPeriod"/>
            </a:pPr>
            <a:r>
              <a:rPr lang="en-US" sz="1200" dirty="0" smtClean="0"/>
              <a:t>To demonstrate reaction control system translation and attitude control of </a:t>
            </a:r>
            <a:r>
              <a:rPr lang="en-US" sz="1200" dirty="0" err="1" smtClean="0"/>
              <a:t>unstaged</a:t>
            </a:r>
            <a:r>
              <a:rPr lang="en-US" sz="1200" dirty="0" smtClean="0"/>
              <a:t> lunar module using automatic and manual abort guidance system/control electric section control modes.</a:t>
            </a:r>
          </a:p>
          <a:p>
            <a:pPr marL="342900" indent="-342900">
              <a:lnSpc>
                <a:spcPct val="100000"/>
              </a:lnSpc>
              <a:spcBef>
                <a:spcPts val="0"/>
              </a:spcBef>
              <a:buFont typeface="+mj-lt"/>
              <a:buAutoNum type="arabicPeriod"/>
            </a:pPr>
            <a:r>
              <a:rPr lang="en-US" sz="1200" dirty="0" smtClean="0"/>
              <a:t>To perform an abort guidance system/control electric section controlled descent propulsion system burn with a heavy descent stage. Achieved.</a:t>
            </a:r>
          </a:p>
          <a:p>
            <a:pPr marL="342900" indent="-342900">
              <a:lnSpc>
                <a:spcPct val="100000"/>
              </a:lnSpc>
              <a:spcBef>
                <a:spcPts val="0"/>
              </a:spcBef>
              <a:buFont typeface="+mj-lt"/>
              <a:buAutoNum type="arabicPeriod"/>
            </a:pPr>
            <a:r>
              <a:rPr lang="en-US" sz="1200" dirty="0" smtClean="0"/>
              <a:t>To demonstrate tracking of command and service module rendezvous radar transponder at various ranges between the command and service module and the lunar module.</a:t>
            </a:r>
          </a:p>
          <a:p>
            <a:pPr marL="342900" indent="-342900">
              <a:lnSpc>
                <a:spcPct val="100000"/>
              </a:lnSpc>
              <a:spcBef>
                <a:spcPts val="0"/>
              </a:spcBef>
              <a:buFont typeface="+mj-lt"/>
              <a:buAutoNum type="arabicPeriod"/>
            </a:pPr>
            <a:r>
              <a:rPr lang="en-US" sz="1200" dirty="0" smtClean="0"/>
              <a:t>To perform a landing radar self‑test.</a:t>
            </a:r>
          </a:p>
          <a:p>
            <a:pPr marL="342900" indent="-342900">
              <a:lnSpc>
                <a:spcPct val="100000"/>
              </a:lnSpc>
              <a:spcBef>
                <a:spcPts val="0"/>
              </a:spcBef>
              <a:buFont typeface="+mj-lt"/>
              <a:buAutoNum type="arabicPeriod"/>
            </a:pPr>
            <a:r>
              <a:rPr lang="en-US" sz="1200" dirty="0" smtClean="0">
                <a:solidFill>
                  <a:srgbClr val="FF0000"/>
                </a:solidFill>
              </a:rPr>
              <a:t>To obtain data on rendezvous radar corona susceptibility during lunar module ‑X translation reaction control system engine firings while undocked and during ‑X reaction control system engine firings while docked. </a:t>
            </a:r>
          </a:p>
          <a:p>
            <a:pPr marL="342900" indent="-342900">
              <a:lnSpc>
                <a:spcPct val="100000"/>
              </a:lnSpc>
              <a:spcBef>
                <a:spcPts val="0"/>
              </a:spcBef>
              <a:buFont typeface="+mj-lt"/>
              <a:buAutoNum type="arabicPeriod"/>
            </a:pPr>
            <a:r>
              <a:rPr lang="en-US" sz="1200" dirty="0" smtClean="0"/>
              <a:t>To demonstrate the lunar module/Manned Space Flight Network operational S‑band communication subsystem capability. </a:t>
            </a:r>
          </a:p>
          <a:p>
            <a:pPr marL="342900" indent="-342900">
              <a:lnSpc>
                <a:spcPct val="100000"/>
              </a:lnSpc>
              <a:spcBef>
                <a:spcPts val="0"/>
              </a:spcBef>
              <a:buFont typeface="+mj-lt"/>
              <a:buAutoNum type="arabicPeriod"/>
            </a:pPr>
            <a:r>
              <a:rPr lang="en-US" sz="1200" dirty="0" smtClean="0"/>
              <a:t>To demonstrate lunar module/command and service module/Manned Space Flight Network/extravehicular activity operational S‑band and VHF communication compatibility.</a:t>
            </a:r>
          </a:p>
          <a:p>
            <a:pPr marL="342900" indent="-342900">
              <a:lnSpc>
                <a:spcPct val="100000"/>
              </a:lnSpc>
              <a:spcBef>
                <a:spcPts val="0"/>
              </a:spcBef>
              <a:buFont typeface="+mj-lt"/>
              <a:buAutoNum type="arabicPeriod"/>
            </a:pPr>
            <a:r>
              <a:rPr lang="en-US" sz="1200" dirty="0" smtClean="0"/>
              <a:t>To demonstrate command and service module docking with the S‑IVB/spacecraft/lunar module adapter/lunar module.</a:t>
            </a:r>
          </a:p>
          <a:p>
            <a:pPr marL="342900" indent="-342900">
              <a:lnSpc>
                <a:spcPct val="100000"/>
              </a:lnSpc>
              <a:spcBef>
                <a:spcPts val="0"/>
              </a:spcBef>
              <a:buFont typeface="+mj-lt"/>
              <a:buAutoNum type="arabicPeriod"/>
            </a:pPr>
            <a:r>
              <a:rPr lang="en-US" sz="1200" dirty="0" smtClean="0"/>
              <a:t>To demonstrate lunar module separation and ejection of the command and service module/lunar module from the spacecraft/lunar module adapter.</a:t>
            </a:r>
          </a:p>
          <a:p>
            <a:pPr marL="342900" indent="-342900">
              <a:lnSpc>
                <a:spcPct val="100000"/>
              </a:lnSpc>
              <a:spcBef>
                <a:spcPts val="0"/>
              </a:spcBef>
              <a:buFont typeface="+mj-lt"/>
              <a:buAutoNum type="arabicPeriod"/>
            </a:pPr>
            <a:r>
              <a:rPr lang="en-US" sz="1200" dirty="0" smtClean="0"/>
              <a:t>To demonstrate the technique to be employed for the undocking of the lunar module from the command and service module prior to lunar descent.</a:t>
            </a:r>
          </a:p>
          <a:p>
            <a:pPr marL="342900" indent="-342900">
              <a:lnSpc>
                <a:spcPct val="100000"/>
              </a:lnSpc>
              <a:spcBef>
                <a:spcPts val="0"/>
              </a:spcBef>
              <a:buFont typeface="+mj-lt"/>
              <a:buAutoNum type="arabicPeriod"/>
            </a:pPr>
            <a:r>
              <a:rPr lang="en-US" sz="1200" dirty="0" smtClean="0"/>
              <a:t>To perform a lunar module active rendezvous with a passive command and service module.</a:t>
            </a:r>
          </a:p>
          <a:p>
            <a:pPr marL="342900" indent="-342900">
              <a:lnSpc>
                <a:spcPct val="100000"/>
              </a:lnSpc>
              <a:spcBef>
                <a:spcPts val="0"/>
              </a:spcBef>
              <a:buFont typeface="+mj-lt"/>
              <a:buAutoNum type="arabicPeriod"/>
            </a:pPr>
            <a:r>
              <a:rPr lang="en-US" sz="1200" dirty="0" smtClean="0"/>
              <a:t>To demonstrate lunar module active docking capability with the passive command and service module.</a:t>
            </a:r>
          </a:p>
          <a:p>
            <a:pPr marL="342900" indent="-342900">
              <a:lnSpc>
                <a:spcPct val="100000"/>
              </a:lnSpc>
              <a:spcBef>
                <a:spcPts val="0"/>
              </a:spcBef>
              <a:buFont typeface="+mj-lt"/>
              <a:buAutoNum type="arabicPeriod"/>
            </a:pPr>
            <a:r>
              <a:rPr lang="en-US" sz="1200" dirty="0" smtClean="0"/>
              <a:t>To perform a pyrotechnic separation of the lunar module and command and service module in flight.</a:t>
            </a:r>
          </a:p>
          <a:p>
            <a:pPr marL="342900" indent="-342900">
              <a:lnSpc>
                <a:spcPct val="100000"/>
              </a:lnSpc>
              <a:spcBef>
                <a:spcPts val="0"/>
              </a:spcBef>
              <a:buFont typeface="+mj-lt"/>
              <a:buAutoNum type="arabicPeriod"/>
            </a:pPr>
            <a:r>
              <a:rPr lang="en-US" sz="1200" dirty="0" smtClean="0"/>
              <a:t>To demonstrate mission support facilities performance during an Earth orbital mission.</a:t>
            </a:r>
          </a:p>
          <a:p>
            <a:pPr marL="342900" indent="-342900">
              <a:lnSpc>
                <a:spcPct val="100000"/>
              </a:lnSpc>
              <a:spcBef>
                <a:spcPts val="0"/>
              </a:spcBef>
              <a:buFont typeface="+mj-lt"/>
              <a:buAutoNum type="arabicPeriod"/>
            </a:pPr>
            <a:r>
              <a:rPr lang="en-US" sz="1200" dirty="0" smtClean="0"/>
              <a:t>To perform procedures required to prepare for a command and service module active rendezvous with the lunar module.</a:t>
            </a:r>
          </a:p>
          <a:p>
            <a:pPr marL="342900" indent="-342900">
              <a:lnSpc>
                <a:spcPct val="100000"/>
              </a:lnSpc>
              <a:spcBef>
                <a:spcPts val="0"/>
              </a:spcBef>
              <a:buFont typeface="+mj-lt"/>
              <a:buAutoNum type="arabicPeriod"/>
            </a:pPr>
            <a:r>
              <a:rPr lang="en-US" sz="1200" dirty="0" smtClean="0"/>
              <a:t>To demonstrate crew capability to transfer themselves and equipment from the command and service module to the lunar module and return.</a:t>
            </a:r>
          </a:p>
          <a:p>
            <a:pPr marL="342900" indent="-342900">
              <a:lnSpc>
                <a:spcPct val="100000"/>
              </a:lnSpc>
              <a:spcBef>
                <a:spcPts val="0"/>
              </a:spcBef>
              <a:buFont typeface="+mj-lt"/>
              <a:buAutoNum type="arabicPeriod"/>
            </a:pPr>
            <a:r>
              <a:rPr lang="en-US" sz="1200" dirty="0" smtClean="0"/>
              <a:t>To demonstrate extravehicular transfer and obtain extravehicular activity data.</a:t>
            </a:r>
          </a:p>
          <a:p>
            <a:pPr marL="342900" indent="-342900">
              <a:lnSpc>
                <a:spcPct val="100000"/>
              </a:lnSpc>
              <a:spcBef>
                <a:spcPts val="0"/>
              </a:spcBef>
              <a:buFont typeface="+mj-lt"/>
              <a:buAutoNum type="arabicPeriod"/>
            </a:pPr>
            <a:r>
              <a:rPr lang="en-US" sz="1200" dirty="0" smtClean="0"/>
              <a:t> To demonstrate S‑IVB/instrument unit control capability during transposition, docking and lunar module ejection maneuver.</a:t>
            </a:r>
            <a:endParaRPr lang="en-US" sz="1200" dirty="0"/>
          </a:p>
        </p:txBody>
      </p:sp>
    </p:spTree>
    <p:extLst>
      <p:ext uri="{BB962C8B-B14F-4D97-AF65-F5344CB8AC3E}">
        <p14:creationId xmlns:p14="http://schemas.microsoft.com/office/powerpoint/2010/main" val="38347399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189913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783" y="0"/>
            <a:ext cx="10515600" cy="1064591"/>
          </a:xfrm>
        </p:spPr>
        <p:txBody>
          <a:bodyPr/>
          <a:lstStyle/>
          <a:p>
            <a:r>
              <a:rPr lang="en-US" dirty="0" smtClean="0"/>
              <a:t>Deciding to fly Apollo 10 Without Landing</a:t>
            </a:r>
            <a:endParaRPr lang="en-US" dirty="0"/>
          </a:p>
        </p:txBody>
      </p:sp>
      <p:sp>
        <p:nvSpPr>
          <p:cNvPr id="3" name="Content Placeholder 2"/>
          <p:cNvSpPr>
            <a:spLocks noGrp="1"/>
          </p:cNvSpPr>
          <p:nvPr>
            <p:ph idx="1"/>
          </p:nvPr>
        </p:nvSpPr>
        <p:spPr>
          <a:xfrm>
            <a:off x="379342" y="1064591"/>
            <a:ext cx="11543196" cy="5446644"/>
          </a:xfrm>
        </p:spPr>
        <p:txBody>
          <a:bodyPr/>
          <a:lstStyle/>
          <a:p>
            <a:r>
              <a:rPr lang="en-US" dirty="0" smtClean="0"/>
              <a:t>LM-4 (Apollo 10) flew 197 pounds heavier (dry) than LM-5 (Apollo 11) </a:t>
            </a:r>
          </a:p>
          <a:p>
            <a:pPr lvl="1"/>
            <a:r>
              <a:rPr lang="en-US" dirty="0" smtClean="0"/>
              <a:t>And that LM-5 weight included all the lunar surface equipment</a:t>
            </a:r>
          </a:p>
          <a:p>
            <a:pPr lvl="2"/>
            <a:r>
              <a:rPr lang="en-US" dirty="0" smtClean="0"/>
              <a:t>TV camera, PLSS backpacks, rock boxes, erectable antenna, 3 experiments, …</a:t>
            </a:r>
          </a:p>
          <a:p>
            <a:r>
              <a:rPr lang="en-US" dirty="0" smtClean="0"/>
              <a:t>Apollo 10 could be launched in May </a:t>
            </a:r>
          </a:p>
          <a:p>
            <a:pPr lvl="1"/>
            <a:r>
              <a:rPr lang="en-US" dirty="0" smtClean="0"/>
              <a:t>But LM-5 would not be available before June</a:t>
            </a:r>
          </a:p>
          <a:p>
            <a:pPr lvl="1"/>
            <a:r>
              <a:rPr lang="en-US" dirty="0" smtClean="0"/>
              <a:t>Flying Apollo 11 in July would allow two more tries (in September and November)</a:t>
            </a:r>
            <a:endParaRPr lang="en-US" dirty="0"/>
          </a:p>
          <a:p>
            <a:r>
              <a:rPr lang="en-US" dirty="0"/>
              <a:t>Stafford had not flown the Lunar Landing Training Vehicle</a:t>
            </a:r>
          </a:p>
          <a:p>
            <a:pPr lvl="1"/>
            <a:r>
              <a:rPr lang="en-US" dirty="0"/>
              <a:t>It was grounded </a:t>
            </a:r>
            <a:r>
              <a:rPr lang="en-US" dirty="0" smtClean="0"/>
              <a:t>after a December </a:t>
            </a:r>
            <a:r>
              <a:rPr lang="en-US" dirty="0"/>
              <a:t>1968 </a:t>
            </a:r>
            <a:r>
              <a:rPr lang="en-US" dirty="0" smtClean="0"/>
              <a:t>accident </a:t>
            </a:r>
            <a:r>
              <a:rPr lang="en-US" dirty="0"/>
              <a:t>(until June 14, 1969)</a:t>
            </a:r>
          </a:p>
          <a:p>
            <a:r>
              <a:rPr lang="en-US" dirty="0" smtClean="0"/>
              <a:t>4 primary detailed test objectives required a LM in lunar orbit</a:t>
            </a:r>
          </a:p>
          <a:p>
            <a:r>
              <a:rPr lang="en-US" dirty="0" smtClean="0"/>
              <a:t>Additional tracking would improve models of the lunar gravity field</a:t>
            </a:r>
          </a:p>
          <a:p>
            <a:r>
              <a:rPr lang="en-US" dirty="0"/>
              <a:t>The first test of the Soviet N-1 lunar booster in February 1969 had </a:t>
            </a:r>
            <a:r>
              <a:rPr lang="en-US" dirty="0" smtClean="0"/>
              <a:t>failed</a:t>
            </a:r>
          </a:p>
          <a:p>
            <a:pPr lvl="1"/>
            <a:r>
              <a:rPr lang="en-US" dirty="0" smtClean="0"/>
              <a:t>That put the Soviet lunar landing program more than a year behind NASA’s</a:t>
            </a:r>
            <a:endParaRPr lang="en-US" dirty="0"/>
          </a:p>
        </p:txBody>
      </p:sp>
      <p:sp>
        <p:nvSpPr>
          <p:cNvPr id="4" name="TextBox 3"/>
          <p:cNvSpPr txBox="1"/>
          <p:nvPr/>
        </p:nvSpPr>
        <p:spPr>
          <a:xfrm>
            <a:off x="10416209" y="347629"/>
            <a:ext cx="1841658" cy="369332"/>
          </a:xfrm>
          <a:prstGeom prst="rect">
            <a:avLst/>
          </a:prstGeom>
          <a:noFill/>
        </p:spPr>
        <p:txBody>
          <a:bodyPr wrap="none" rtlCol="0">
            <a:spAutoFit/>
          </a:bodyPr>
          <a:lstStyle/>
          <a:p>
            <a:r>
              <a:rPr lang="en-US" dirty="0" smtClean="0">
                <a:hlinkClick r:id="rId2"/>
              </a:rPr>
              <a:t>(Video from 7:20)</a:t>
            </a:r>
            <a:endParaRPr lang="en-US" dirty="0"/>
          </a:p>
        </p:txBody>
      </p:sp>
    </p:spTree>
    <p:extLst>
      <p:ext uri="{BB962C8B-B14F-4D97-AF65-F5344CB8AC3E}">
        <p14:creationId xmlns:p14="http://schemas.microsoft.com/office/powerpoint/2010/main" val="41134010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066" y="63121"/>
            <a:ext cx="10159068" cy="1325563"/>
          </a:xfrm>
        </p:spPr>
        <p:txBody>
          <a:bodyPr/>
          <a:lstStyle/>
          <a:p>
            <a:r>
              <a:rPr lang="en-US" dirty="0" smtClean="0"/>
              <a:t>Apollo 10 </a:t>
            </a:r>
            <a:r>
              <a:rPr lang="en-US" b="1" u="sng" dirty="0" smtClean="0"/>
              <a:t>Primary</a:t>
            </a:r>
            <a:r>
              <a:rPr lang="en-US" dirty="0" smtClean="0"/>
              <a:t> Detailed Test Objectives</a:t>
            </a:r>
            <a:endParaRPr lang="en-US" dirty="0"/>
          </a:p>
        </p:txBody>
      </p:sp>
      <p:sp>
        <p:nvSpPr>
          <p:cNvPr id="3" name="Content Placeholder 2"/>
          <p:cNvSpPr>
            <a:spLocks noGrp="1"/>
          </p:cNvSpPr>
          <p:nvPr>
            <p:ph idx="1"/>
          </p:nvPr>
        </p:nvSpPr>
        <p:spPr>
          <a:xfrm>
            <a:off x="293615" y="1388683"/>
            <a:ext cx="11669085" cy="5312499"/>
          </a:xfrm>
        </p:spPr>
        <p:txBody>
          <a:bodyPr>
            <a:noAutofit/>
          </a:bodyPr>
          <a:lstStyle/>
          <a:p>
            <a:pPr marL="514350" indent="-514350">
              <a:buFont typeface="+mj-lt"/>
              <a:buAutoNum type="arabicPeriod"/>
            </a:pPr>
            <a:r>
              <a:rPr lang="en-US" sz="2400" dirty="0" smtClean="0"/>
              <a:t>To perform primary guidance and navigation control system/descent propulsion system undocked descent orbit insertion and a high thrust maneuver. </a:t>
            </a:r>
          </a:p>
          <a:p>
            <a:pPr marL="514350" indent="-514350">
              <a:buFont typeface="+mj-lt"/>
              <a:buAutoNum type="arabicPeriod"/>
            </a:pPr>
            <a:r>
              <a:rPr lang="en-US" sz="2400" dirty="0" smtClean="0">
                <a:solidFill>
                  <a:srgbClr val="00B0F0"/>
                </a:solidFill>
              </a:rPr>
              <a:t>To perform manual and automatic acquisition, tracking, and communications with the Manned Space Flight Network using the steerable S‑band antenna at lunar distance. </a:t>
            </a:r>
          </a:p>
          <a:p>
            <a:pPr marL="514350" indent="-514350">
              <a:buFont typeface="+mj-lt"/>
              <a:buAutoNum type="arabicPeriod"/>
            </a:pPr>
            <a:r>
              <a:rPr lang="en-US" sz="2400" dirty="0" smtClean="0"/>
              <a:t>To operate the landing radar at the closest approach to the Moon and during descent propulsion system burns. </a:t>
            </a:r>
          </a:p>
          <a:p>
            <a:pPr marL="514350" indent="-514350">
              <a:buFont typeface="+mj-lt"/>
              <a:buAutoNum type="arabicPeriod"/>
            </a:pPr>
            <a:r>
              <a:rPr lang="en-US" sz="2400" dirty="0" smtClean="0"/>
              <a:t>To obtain data on the command module and lunar module crew procedures and timeline for the lunar orbit phase of a lunar landing mission. </a:t>
            </a:r>
          </a:p>
          <a:p>
            <a:pPr marL="514350" indent="-514350">
              <a:buFont typeface="+mj-lt"/>
              <a:buAutoNum type="arabicPeriod"/>
            </a:pPr>
            <a:r>
              <a:rPr lang="en-US" sz="2400" dirty="0" smtClean="0"/>
              <a:t>To perform a lunar module active simulated lunar landing mission rendezvous. </a:t>
            </a:r>
          </a:p>
          <a:p>
            <a:pPr marL="514350" indent="-514350">
              <a:buFont typeface="+mj-lt"/>
              <a:buAutoNum type="arabicPeriod"/>
            </a:pPr>
            <a:r>
              <a:rPr lang="en-US" sz="2400" dirty="0" smtClean="0">
                <a:solidFill>
                  <a:srgbClr val="00B0F0"/>
                </a:solidFill>
              </a:rPr>
              <a:t>To perform lunar landmark tracking in lunar orbit from the command and service module with the lunar module attached.</a:t>
            </a:r>
            <a:r>
              <a:rPr lang="en-US" sz="2400" dirty="0" smtClean="0"/>
              <a:t> </a:t>
            </a:r>
          </a:p>
          <a:p>
            <a:pPr marL="514350" indent="-514350">
              <a:buFont typeface="+mj-lt"/>
              <a:buAutoNum type="arabicPeriod"/>
            </a:pPr>
            <a:r>
              <a:rPr lang="en-US" sz="2400" dirty="0" smtClean="0"/>
              <a:t>To perform lunar landmark tracking from the command and service module while in lunar orbit</a:t>
            </a:r>
            <a:r>
              <a:rPr lang="en-US" sz="2400" dirty="0"/>
              <a:t> </a:t>
            </a:r>
            <a:r>
              <a:rPr lang="en-US" sz="2400" dirty="0" smtClean="0">
                <a:solidFill>
                  <a:srgbClr val="FF0000"/>
                </a:solidFill>
              </a:rPr>
              <a:t>(not fully accomplished on Apollo 8)</a:t>
            </a:r>
            <a:endParaRPr lang="en-US" sz="2400" dirty="0">
              <a:solidFill>
                <a:srgbClr val="FF0000"/>
              </a:solidFill>
            </a:endParaRPr>
          </a:p>
        </p:txBody>
      </p:sp>
      <p:sp>
        <p:nvSpPr>
          <p:cNvPr id="4" name="Rectangle 3"/>
          <p:cNvSpPr/>
          <p:nvPr/>
        </p:nvSpPr>
        <p:spPr>
          <a:xfrm>
            <a:off x="293615" y="1405765"/>
            <a:ext cx="11536435" cy="70878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88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Apollo 10 Prime and Backup Crews</a:t>
            </a:r>
            <a:endParaRPr lang="en-US" dirty="0"/>
          </a:p>
        </p:txBody>
      </p:sp>
      <p:pic>
        <p:nvPicPr>
          <p:cNvPr id="5" name="Picture 4"/>
          <p:cNvPicPr>
            <a:picLocks noChangeAspect="1"/>
          </p:cNvPicPr>
          <p:nvPr/>
        </p:nvPicPr>
        <p:blipFill>
          <a:blip r:embed="rId2"/>
          <a:stretch>
            <a:fillRect/>
          </a:stretch>
        </p:blipFill>
        <p:spPr>
          <a:xfrm>
            <a:off x="5850667" y="2480227"/>
            <a:ext cx="6341334" cy="4377774"/>
          </a:xfrm>
          <a:prstGeom prst="rect">
            <a:avLst/>
          </a:prstGeom>
        </p:spPr>
      </p:pic>
      <p:pic>
        <p:nvPicPr>
          <p:cNvPr id="6" name="Picture 5"/>
          <p:cNvPicPr>
            <a:picLocks noChangeAspect="1"/>
          </p:cNvPicPr>
          <p:nvPr/>
        </p:nvPicPr>
        <p:blipFill>
          <a:blip r:embed="rId3"/>
          <a:stretch>
            <a:fillRect/>
          </a:stretch>
        </p:blipFill>
        <p:spPr>
          <a:xfrm>
            <a:off x="0" y="2480226"/>
            <a:ext cx="5853043" cy="4377774"/>
          </a:xfrm>
          <a:prstGeom prst="rect">
            <a:avLst/>
          </a:prstGeom>
        </p:spPr>
      </p:pic>
    </p:spTree>
    <p:extLst>
      <p:ext uri="{BB962C8B-B14F-4D97-AF65-F5344CB8AC3E}">
        <p14:creationId xmlns:p14="http://schemas.microsoft.com/office/powerpoint/2010/main" val="1791840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TotalTime>
  <Words>1669</Words>
  <Application>Microsoft Office PowerPoint</Application>
  <PresentationFormat>Widescreen</PresentationFormat>
  <Paragraphs>122</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Apollo 10: Lunar Orbit Rendezvous</vt:lpstr>
      <vt:lpstr>Apollo 8 Primary Detailed Test Objectives</vt:lpstr>
      <vt:lpstr>PowerPoint Presentation</vt:lpstr>
      <vt:lpstr>Apollo 9 Mandatory Detailed Test Objectives</vt:lpstr>
      <vt:lpstr>Apollo 9 Primary Detailed Test Objectives</vt:lpstr>
      <vt:lpstr>PowerPoint Presentation</vt:lpstr>
      <vt:lpstr>Deciding to fly Apollo 10 Without Landing</vt:lpstr>
      <vt:lpstr>Apollo 10 Primary Detailed Test Objectives</vt:lpstr>
      <vt:lpstr>Apollo 10 Prime and Backup Crews</vt:lpstr>
      <vt:lpstr>PowerPoint Presentation</vt:lpstr>
      <vt:lpstr>Launch Pad 39B</vt:lpstr>
      <vt:lpstr>PowerPoint Presentation</vt:lpstr>
      <vt:lpstr>Apollo 10 LM Descent Orbit &amp; Rendezvous Sequence</vt:lpstr>
      <vt:lpstr>PowerPoint Presentation</vt:lpstr>
      <vt:lpstr>Attitude Excursions at Staging</vt:lpstr>
      <vt:lpstr>PowerPoint Presentation</vt:lpstr>
      <vt:lpstr>PowerPoint Presentation</vt:lpstr>
      <vt:lpstr>World Speed Record for Human Flight</vt:lpstr>
      <vt:lpstr>Discussion Groups</vt:lpstr>
      <vt:lpstr>Apollo 11 Readings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Tablet</dc:creator>
  <cp:lastModifiedBy>The Tablet</cp:lastModifiedBy>
  <cp:revision>40</cp:revision>
  <dcterms:created xsi:type="dcterms:W3CDTF">2019-11-03T14:48:17Z</dcterms:created>
  <dcterms:modified xsi:type="dcterms:W3CDTF">2019-11-04T03:25:13Z</dcterms:modified>
</cp:coreProperties>
</file>