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69" r:id="rId2"/>
    <p:sldMasterId id="2147483960" r:id="rId3"/>
  </p:sldMasterIdLst>
  <p:sldIdLst>
    <p:sldId id="256" r:id="rId4"/>
    <p:sldId id="257" r:id="rId5"/>
    <p:sldId id="259" r:id="rId6"/>
    <p:sldId id="258" r:id="rId7"/>
    <p:sldId id="273" r:id="rId8"/>
    <p:sldId id="280" r:id="rId9"/>
    <p:sldId id="274" r:id="rId10"/>
    <p:sldId id="275" r:id="rId11"/>
    <p:sldId id="277" r:id="rId12"/>
    <p:sldId id="269" r:id="rId13"/>
    <p:sldId id="272" r:id="rId14"/>
    <p:sldId id="264" r:id="rId15"/>
    <p:sldId id="266" r:id="rId16"/>
    <p:sldId id="261" r:id="rId17"/>
    <p:sldId id="263" r:id="rId18"/>
    <p:sldId id="267" r:id="rId19"/>
    <p:sldId id="271" r:id="rId20"/>
    <p:sldId id="270" r:id="rId21"/>
    <p:sldId id="268" r:id="rId22"/>
    <p:sldId id="276" r:id="rId23"/>
    <p:sldId id="281" r:id="rId24"/>
    <p:sldId id="262" r:id="rId25"/>
    <p:sldId id="278" r:id="rId26"/>
    <p:sldId id="279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4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90E09-51AA-4C74-B835-CB24D0C612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70B1CA-DA7E-4644-9D8C-409081648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0A3E4-E8CD-4236-99A0-216980DC1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BF756-833C-483F-80CE-81AF31A25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2713E-6D28-44ED-B2AF-289CFD929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78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4C417-B683-4345-BC4E-488616CAA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77F6E5-D558-40B9-9AC4-26FBC6A63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6167D-B998-4EDD-B190-C8AFA664F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9A22D-E189-4CA1-8F28-05EAF855A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4F424-52A8-491D-BFB0-0D7BC57CB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63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98202-F71B-408B-AEA3-24EA262E05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1A07AD-A81F-4CFD-9736-5E6A00296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645F1-A239-4E4F-A601-F39472907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21ECD-4B5E-4011-9350-66A557ADC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339DC-51B5-4200-BE16-E7BA2A8DD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67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November 2, 2005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ASIS&amp;T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AE92F-CE79-45AF-84BE-C8C8F43C7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97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B5F5B-AC64-4B7E-A63A-0A24771165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99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2904A-BD92-4C1E-9E3D-5E9100BA3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297D4-81B2-47E2-A1F3-75AEC5202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484AF-9D6E-4357-86F6-DADC322F2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AD480-859E-458B-B410-C3D03D644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0263C-A345-40E4-B57D-69FDE3BFE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77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42D05-0334-487F-8FF9-FE20DF3C8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AE140-9759-4832-979F-77EF91EE7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F92B3-9469-4A8F-AFCA-9DC04D524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ECCA4-C074-4C82-91CF-1A90D33C9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AEE35-2EA5-4B43-B5FB-75D74AB1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53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B9398-0588-49D9-9508-5F4AC6712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186DC-FCA6-48E7-904A-5CE0FDE6E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4120C3-91AA-4DB3-AF1C-2B61E009B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C388D4-54A3-44A0-83A2-6886A09AE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32014-C284-4A1E-8C4D-F07267F01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6C2F0-60E0-437E-9C82-E28D5604C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08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F2FA8-2AA8-4C24-AA8E-AEC477725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48EF6-EC3B-45C5-B4D4-7D8634452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F31AF-7F3B-4F8E-B7CD-7726B2D19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33BD0F-CDA7-40B8-B88F-13E98670A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D5908-B145-46F5-BD23-A5E1FC4F0F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1F1A82-82E7-4A60-BE67-7CD69740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400794-3A74-4B0C-88E7-32225AC85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53A60-4143-498A-8777-370E84E4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6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90A66-4853-4AFD-984A-408B9E95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4E0024-86B4-4F37-BD4F-42BD9203B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D1A43-F52C-4CB0-89EC-51232B025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7DC0E9-4B33-4E13-B6B6-8888F836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3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68313B-C095-45E3-9B2E-3302BF2F2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FF3EB5-D7D9-4E49-8CBF-016F3D9FD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B0796-F50F-4317-8B67-E9354E8D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18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0D58-9128-48A5-9A20-2E69882B3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3F9C7-C45A-49EB-9D34-0DFE11F81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D94F9-7FC4-4C42-A914-528F1BD00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31E43-C3A5-4E79-9F74-1A84F3C57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4CAD2-125E-4398-8444-9356774E1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0B24D-E4D0-4950-9C3D-78707AAFA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2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A6440-FC85-4361-8759-6018A0B0D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BDECA-9512-44DD-B453-7AA166AB8E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41A85-A245-4EFD-9C1E-BB3DC1C91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CF8809-8CB7-4E2C-97F2-9E45D2CA9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8E266-66FD-4A07-9D5C-5D0652197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4AA22-2CD3-4525-8EE4-7CFCCADA2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15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292608-C0D4-4039-898F-CC9AB983D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76BE2-ED50-44B3-BB6A-5716CB997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F949D-747E-4839-A759-63E8EDA08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7F9F5-AB3E-43BD-AD70-2C9AC02046A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4F692-CB72-4ACB-948C-DB3619992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55F7B-737C-4ACC-973F-2DE682D02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1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November 2, 2005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ASIS&amp;T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A71A623-E4B3-4EEC-B5E8-C769DF497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FED35145-73FD-4E8B-9687-541BA0FE75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oneysucklecreek.net/msfn_missions/Apollo_8_mission/apollo8_onboard_audio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6E549-554C-45E1-BCE2-7C7BD69955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Apollo 8: Lunar Orbit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80630-58FD-49D1-B3C3-A3A0A281E4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INST 154</a:t>
            </a:r>
          </a:p>
          <a:p>
            <a:r>
              <a:rPr lang="en-US" dirty="0"/>
              <a:t>Apollo at 50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E4EC-7A10-44A1-8645-2C07B1478908}"/>
              </a:ext>
            </a:extLst>
          </p:cNvPr>
          <p:cNvSpPr txBox="1"/>
          <p:nvPr/>
        </p:nvSpPr>
        <p:spPr>
          <a:xfrm>
            <a:off x="5287894" y="5447807"/>
            <a:ext cx="1616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Onboard Audio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591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8C90A5-865F-4594-8EB5-AB4048BA3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03" y="0"/>
            <a:ext cx="10918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37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EB66CD-BF1A-4EBB-9432-3A165E501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97" y="0"/>
            <a:ext cx="1080480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57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FD068F-C6DF-40C5-902D-A291224CB9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9"/>
          <a:stretch/>
        </p:blipFill>
        <p:spPr>
          <a:xfrm>
            <a:off x="0" y="0"/>
            <a:ext cx="12192000" cy="3690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C4BEA9-9CC2-430F-8546-5177B181E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5" b="73537"/>
          <a:stretch/>
        </p:blipFill>
        <p:spPr>
          <a:xfrm>
            <a:off x="-19443" y="3690852"/>
            <a:ext cx="12217359" cy="316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8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ormanApollo8Launc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193.76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20357" y="390726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92A37B-0973-4123-B9A9-48DA63F21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326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0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15D37F-3B44-44E8-B415-80E2E347D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81" b="13869"/>
          <a:stretch/>
        </p:blipFill>
        <p:spPr>
          <a:xfrm>
            <a:off x="0" y="0"/>
            <a:ext cx="12175178" cy="681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94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3106F-25C2-437B-A504-0C6BAD66F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61" b="8510"/>
          <a:stretch/>
        </p:blipFill>
        <p:spPr>
          <a:xfrm>
            <a:off x="-25489" y="0"/>
            <a:ext cx="12217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99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A5395D-199E-4754-B26A-A0827C99E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05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783782" cy="689638"/>
          </a:xfrm>
        </p:spPr>
        <p:txBody>
          <a:bodyPr/>
          <a:lstStyle/>
          <a:p>
            <a:r>
              <a:rPr lang="en-US" dirty="0"/>
              <a:t>Lunar Orbit Insertion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58579"/>
            <a:ext cx="7270866" cy="5699422"/>
          </a:xfrm>
          <a:prstGeom prst="rect">
            <a:avLst/>
          </a:prstGeom>
        </p:spPr>
      </p:pic>
      <p:pic>
        <p:nvPicPr>
          <p:cNvPr id="7" name="1-068-57-52_-_068-59-37_LOS_at_Encounter">
            <a:hlinkClick r:id="" action="ppaction://media"/>
            <a:extLst>
              <a:ext uri="{FF2B5EF4-FFF2-40B4-BE49-F238E27FC236}">
                <a16:creationId xmlns:a16="http://schemas.microsoft.com/office/drawing/2014/main" id="{BF0FB9AE-D7C9-46D3-B9A7-3FE66B99E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7855" y="394854"/>
            <a:ext cx="304800" cy="30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19907C-56B2-4ED4-9072-041572D17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5731" y="-47436"/>
            <a:ext cx="3746269" cy="69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2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91DADB-2D01-4001-ABF1-CDB9D31F8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70" b="5347"/>
          <a:stretch/>
        </p:blipFill>
        <p:spPr>
          <a:xfrm>
            <a:off x="3992" y="1"/>
            <a:ext cx="1218338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95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3460C1-70B7-4E08-AE29-38E7447A3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6885"/>
            <a:ext cx="12192000" cy="45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26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BB7BE-8550-4C67-BAB9-56447B4B8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Apollo Mission Sequence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1E5999-5BFD-4AFE-98DA-3B938ED41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As Planned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B853-6B79-4BFD-ABEB-52856563FA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	</a:t>
            </a:r>
            <a:r>
              <a:rPr lang="en-US" dirty="0" err="1"/>
              <a:t>Uncrewed</a:t>
            </a:r>
            <a:r>
              <a:rPr lang="en-US" dirty="0"/>
              <a:t> Saturn V</a:t>
            </a:r>
          </a:p>
          <a:p>
            <a:r>
              <a:rPr lang="en-US" dirty="0"/>
              <a:t>B 	</a:t>
            </a:r>
            <a:r>
              <a:rPr lang="en-US" dirty="0" err="1"/>
              <a:t>Uncrewed</a:t>
            </a:r>
            <a:r>
              <a:rPr lang="en-US" dirty="0"/>
              <a:t> LM</a:t>
            </a:r>
          </a:p>
          <a:p>
            <a:r>
              <a:rPr lang="en-US" dirty="0"/>
              <a:t>C 	CSM Earth Orbit</a:t>
            </a:r>
          </a:p>
          <a:p>
            <a:r>
              <a:rPr lang="en-US" dirty="0"/>
              <a:t>D 	CSM/LM Earth Orbit</a:t>
            </a:r>
          </a:p>
          <a:p>
            <a:r>
              <a:rPr lang="en-US" dirty="0"/>
              <a:t>E 	CSM/LM higher Earth Orbit</a:t>
            </a:r>
          </a:p>
          <a:p>
            <a:r>
              <a:rPr lang="en-US" dirty="0"/>
              <a:t>F 	CSM/LM Lunar Orbit</a:t>
            </a:r>
          </a:p>
          <a:p>
            <a:r>
              <a:rPr lang="en-US" dirty="0"/>
              <a:t>G 	Lunar Landing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1B68D9-2EAC-4A4D-9BF1-E4CF96164C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70470" y="1681163"/>
            <a:ext cx="5183188" cy="823912"/>
          </a:xfrm>
        </p:spPr>
        <p:txBody>
          <a:bodyPr/>
          <a:lstStyle/>
          <a:p>
            <a:r>
              <a:rPr lang="en-US" u="sng" dirty="0"/>
              <a:t>As Flown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9105816-029F-4201-88AB-CC490DBD18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70470" y="2505075"/>
            <a:ext cx="5183188" cy="3684588"/>
          </a:xfrm>
        </p:spPr>
        <p:txBody>
          <a:bodyPr/>
          <a:lstStyle/>
          <a:p>
            <a:r>
              <a:rPr lang="en-US" dirty="0"/>
              <a:t>A 	Apollo 4, 6</a:t>
            </a:r>
          </a:p>
          <a:p>
            <a:r>
              <a:rPr lang="en-US" dirty="0"/>
              <a:t>B 	Apollo 5</a:t>
            </a:r>
          </a:p>
          <a:p>
            <a:r>
              <a:rPr lang="en-US" dirty="0"/>
              <a:t>C 	Apollo 7</a:t>
            </a:r>
          </a:p>
          <a:p>
            <a:r>
              <a:rPr lang="en-US" dirty="0"/>
              <a:t>C’ 	Apollo 8</a:t>
            </a:r>
          </a:p>
          <a:p>
            <a:r>
              <a:rPr lang="en-US" dirty="0"/>
              <a:t>D 	Apollo 9</a:t>
            </a:r>
          </a:p>
          <a:p>
            <a:r>
              <a:rPr lang="en-US" dirty="0"/>
              <a:t>F	Apollo 10</a:t>
            </a:r>
          </a:p>
          <a:p>
            <a:r>
              <a:rPr lang="en-US" dirty="0"/>
              <a:t>G 	Apollo 11</a:t>
            </a:r>
          </a:p>
        </p:txBody>
      </p:sp>
    </p:spTree>
    <p:extLst>
      <p:ext uri="{BB962C8B-B14F-4D97-AF65-F5344CB8AC3E}">
        <p14:creationId xmlns:p14="http://schemas.microsoft.com/office/powerpoint/2010/main" val="4059540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B59F63-558F-457E-A51D-EA66670C8A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90" t="17617" r="17462" b="6504"/>
          <a:stretch/>
        </p:blipFill>
        <p:spPr>
          <a:xfrm>
            <a:off x="1536536" y="10289"/>
            <a:ext cx="9319886" cy="684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65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2073A0-21A0-4669-AB4F-66B2169AC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38586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0B84D9-2D34-40C2-8558-58BACFA5AFA6}"/>
              </a:ext>
            </a:extLst>
          </p:cNvPr>
          <p:cNvSpPr/>
          <p:nvPr/>
        </p:nvSpPr>
        <p:spPr>
          <a:xfrm>
            <a:off x="5355102" y="131761"/>
            <a:ext cx="680613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Purpose: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The PAD is intended for the burn that will return the Apollo 8 crew to Earth at the end of Rev 10.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Systems: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The burn will be made using the SPS engine, under the control of the Guidance and Navigation system.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CSM Weight (Noun 47):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45,597 pounds.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Pitch and yaw trim (Noun 48):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-0.40° and +1.57°.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Time of ignition (Noun 33):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89 hours, 19 minutes, 15.67 seconds.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Change in velocity (Noun 81), fps: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x, +3,518.6; y, -151.2; z, -52.0.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Spacecraft attitude: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Roll, 180°; Pitch, 7°; Yaw, 0°. </a:t>
            </a: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Expected apogee of resulting orbit (Noun 44):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Not applicable. 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Expected perigee of resulting orbit (Noun 44):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18.6 nautical miles (34.4 km).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Delta-V</a:t>
            </a:r>
            <a:r>
              <a:rPr lang="en-US" b="1" i="1" baseline="-25000" dirty="0">
                <a:solidFill>
                  <a:srgbClr val="000080"/>
                </a:solidFill>
                <a:latin typeface="Times New Roman" panose="02020603050405020304" pitchFamily="18" charset="0"/>
              </a:rPr>
              <a:t>T</a:t>
            </a: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3,522.3 fps (1,073.6 m/s). 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Burn duration or burn time: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3 minutes, 18 seconds.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Delta-V</a:t>
            </a:r>
            <a:r>
              <a:rPr lang="en-US" b="1" i="1" baseline="-25000" dirty="0">
                <a:solidFill>
                  <a:srgbClr val="000080"/>
                </a:solidFill>
                <a:latin typeface="Times New Roman" panose="02020603050405020304" pitchFamily="18" charset="0"/>
              </a:rPr>
              <a:t>C</a:t>
            </a: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3,501.8 fps. 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Sextant star: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Star 42 (Peacock, or Alpha </a:t>
            </a:r>
            <a:r>
              <a:rPr lang="en-US" i="1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Pavonis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)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Boresight star: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Dschubba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, or Delta </a:t>
            </a:r>
            <a:r>
              <a:rPr lang="en-US" i="1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Scorpii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.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COAS Pitch Angle: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Down 6.9°.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COAS X Position Angle: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Left 4.5°.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Expected splashdown point (Noun 61):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7.48° north, 165° west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Range to go at the 0.05 g event: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1,299.4 nautical miles. </a:t>
            </a:r>
          </a:p>
          <a:p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Expected velocity at the 0.05 g event: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36,300 fps. </a:t>
            </a:r>
            <a:br>
              <a:rPr lang="en-US" dirty="0"/>
            </a:br>
            <a:r>
              <a:rPr lang="en-US" b="1" i="1" dirty="0">
                <a:solidFill>
                  <a:srgbClr val="000080"/>
                </a:solidFill>
                <a:latin typeface="Times New Roman" panose="02020603050405020304" pitchFamily="18" charset="0"/>
              </a:rPr>
              <a:t>Predicted GET of 0.05 g event:</a:t>
            </a:r>
            <a:r>
              <a:rPr lang="en-US" i="1" dirty="0">
                <a:solidFill>
                  <a:srgbClr val="000080"/>
                </a:solidFill>
                <a:latin typeface="Times New Roman" panose="02020603050405020304" pitchFamily="18" charset="0"/>
              </a:rPr>
              <a:t> 146 hours, 50 minutes and 5 seconds GET.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282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8CB6DA-8458-4892-A77C-D387154E7F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7" b="14880"/>
          <a:stretch/>
        </p:blipFill>
        <p:spPr>
          <a:xfrm>
            <a:off x="0" y="-83127"/>
            <a:ext cx="12219246" cy="69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57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9AB80-8D90-4A9A-8221-DAC2719DF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97057"/>
          </a:xfrm>
        </p:spPr>
        <p:txBody>
          <a:bodyPr/>
          <a:lstStyle/>
          <a:p>
            <a:r>
              <a:rPr lang="en-US" dirty="0"/>
              <a:t>Anomalies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3995B-7024-46A3-BF84-01942CBEC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309" y="763443"/>
            <a:ext cx="10515600" cy="435133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Preflight: 	Contamination of spacecraft LOX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Launch:	S1C camera malfunction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Launch: 	Intermittent operation of S-II power supplies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Launch: 	SII engine oscillations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Translunar:	Drop in chamber pressure during first SPS burn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Throughout: 	Hatch and side windows obscured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Throughout:	Obscuration of telescope field of view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Throughout:	Abnormal shifts in computer readout of optics trunnion angle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Throughout:	Noisy cabin fans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Throughout:	Inoperative personal radiation dosimeter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/>
              <a:t>Transearth</a:t>
            </a:r>
            <a:r>
              <a:rPr lang="en-US" sz="2000" dirty="0"/>
              <a:t>: 	Erratic potable water quantity measurement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Reentry:	Entry monitor system malfunctions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Landing: 	Seawater inflow through cabin pressure relief valve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Recovery:	Inoperative swimmer’s interphone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Recovery: 	Failure of CM recovery loop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43284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0DC7-9D1F-4E34-96DE-4D9A06E69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BA893-518E-41E7-87D0-1E508A226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Chaikin</a:t>
            </a:r>
            <a:r>
              <a:rPr lang="en-US" b="1" dirty="0"/>
              <a:t> Chapter 3 (“First Around the Moon”)</a:t>
            </a:r>
          </a:p>
          <a:p>
            <a:pPr lvl="1"/>
            <a:r>
              <a:rPr lang="en-US" b="1" dirty="0"/>
              <a:t>Apollo 8 from the Astronaut’s perspective</a:t>
            </a:r>
          </a:p>
          <a:p>
            <a:pPr lvl="4"/>
            <a:endParaRPr lang="en-US" dirty="0"/>
          </a:p>
          <a:p>
            <a:r>
              <a:rPr lang="en-US" dirty="0"/>
              <a:t>Woods Chapter 15 (“Re-entry”)</a:t>
            </a:r>
          </a:p>
          <a:p>
            <a:pPr lvl="1"/>
            <a:r>
              <a:rPr lang="en-US" dirty="0"/>
              <a:t>Reentry into the Earth’s atmosphere from a lunar trajectory</a:t>
            </a:r>
          </a:p>
          <a:p>
            <a:pPr lvl="3"/>
            <a:endParaRPr lang="en-US" dirty="0"/>
          </a:p>
          <a:p>
            <a:r>
              <a:rPr lang="en-US" dirty="0"/>
              <a:t>Kluger Chapter 7</a:t>
            </a:r>
          </a:p>
          <a:p>
            <a:pPr lvl="1"/>
            <a:r>
              <a:rPr lang="en-US" dirty="0"/>
              <a:t>How the lunar orbit decision was made</a:t>
            </a:r>
          </a:p>
          <a:p>
            <a:pPr lvl="3"/>
            <a:endParaRPr lang="en-US" dirty="0"/>
          </a:p>
          <a:p>
            <a:r>
              <a:rPr lang="en-US" dirty="0"/>
              <a:t>From the Earth to the Moon video episode 4 (“1968”)</a:t>
            </a:r>
          </a:p>
          <a:p>
            <a:pPr lvl="1"/>
            <a:r>
              <a:rPr lang="en-US" dirty="0"/>
              <a:t>An interleaved telling of the story of 1968’s social unrest and Apollo 8</a:t>
            </a:r>
          </a:p>
        </p:txBody>
      </p:sp>
    </p:spTree>
    <p:extLst>
      <p:ext uri="{BB962C8B-B14F-4D97-AF65-F5344CB8AC3E}">
        <p14:creationId xmlns:p14="http://schemas.microsoft.com/office/powerpoint/2010/main" val="1987253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47785-D3F5-4BBC-8E4A-0DACAEAAE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Apollo 10 Readings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494A1-BC15-4588-AE7A-AB61A3449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27822" cy="4351338"/>
          </a:xfrm>
        </p:spPr>
        <p:txBody>
          <a:bodyPr/>
          <a:lstStyle/>
          <a:p>
            <a:r>
              <a:rPr lang="en-US" dirty="0" err="1"/>
              <a:t>Chaikin</a:t>
            </a:r>
            <a:r>
              <a:rPr lang="en-US" dirty="0"/>
              <a:t> Chapter 4: “Before This Decade is Out”</a:t>
            </a:r>
          </a:p>
          <a:p>
            <a:pPr lvl="1"/>
            <a:r>
              <a:rPr lang="en-US" dirty="0"/>
              <a:t>The astronaut’s view of Apollo 9 and Apollo 10</a:t>
            </a:r>
          </a:p>
          <a:p>
            <a:pPr lvl="3"/>
            <a:endParaRPr lang="en-US" dirty="0"/>
          </a:p>
          <a:p>
            <a:r>
              <a:rPr lang="en-US" b="1" dirty="0"/>
              <a:t>Cox Chapter 23: “It Was Darn Scary”</a:t>
            </a:r>
          </a:p>
          <a:p>
            <a:pPr lvl="1"/>
            <a:r>
              <a:rPr lang="en-US" b="1" dirty="0"/>
              <a:t>The engineer’s view of Apollo 10</a:t>
            </a:r>
          </a:p>
          <a:p>
            <a:pPr lvl="3"/>
            <a:endParaRPr lang="en-US" dirty="0"/>
          </a:p>
          <a:p>
            <a:r>
              <a:rPr lang="en-US" dirty="0"/>
              <a:t>Merritt: “Review of Apollo Test Objectives Remaining After Mission D”</a:t>
            </a:r>
          </a:p>
          <a:p>
            <a:pPr lvl="1"/>
            <a:r>
              <a:rPr lang="en-US" dirty="0"/>
              <a:t>Why fly Apollo 10?</a:t>
            </a:r>
          </a:p>
          <a:p>
            <a:pPr lvl="3"/>
            <a:endParaRPr lang="en-US" dirty="0"/>
          </a:p>
          <a:p>
            <a:r>
              <a:rPr lang="en-US" dirty="0"/>
              <a:t>“The Charming Genius of the Apollo Guidance Computer” video</a:t>
            </a:r>
          </a:p>
          <a:p>
            <a:pPr lvl="1"/>
            <a:r>
              <a:rPr lang="en-US" dirty="0"/>
              <a:t>How the onboard navigation was done</a:t>
            </a:r>
          </a:p>
        </p:txBody>
      </p:sp>
    </p:spTree>
    <p:extLst>
      <p:ext uri="{BB962C8B-B14F-4D97-AF65-F5344CB8AC3E}">
        <p14:creationId xmlns:p14="http://schemas.microsoft.com/office/powerpoint/2010/main" val="2966641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30915A-F88C-4EF7-9735-56B722059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079"/>
            <a:ext cx="10515600" cy="754322"/>
          </a:xfrm>
        </p:spPr>
        <p:txBody>
          <a:bodyPr/>
          <a:lstStyle/>
          <a:p>
            <a:r>
              <a:rPr lang="en-US" u="sng" dirty="0"/>
              <a:t>Astronaut Math in mid-1967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CF3713-2F3F-4B94-BFBE-56FEF0906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786" y="1374371"/>
            <a:ext cx="10515600" cy="4351338"/>
          </a:xfrm>
        </p:spPr>
        <p:txBody>
          <a:bodyPr/>
          <a:lstStyle/>
          <a:p>
            <a:r>
              <a:rPr lang="en-US" dirty="0"/>
              <a:t>30 astronauts in first 3 (of 5) astronaut groups</a:t>
            </a:r>
          </a:p>
          <a:p>
            <a:pPr lvl="1"/>
            <a:r>
              <a:rPr lang="en-US" dirty="0"/>
              <a:t>The Original 7, The New 9, The 14</a:t>
            </a:r>
          </a:p>
          <a:p>
            <a:r>
              <a:rPr lang="en-US" dirty="0"/>
              <a:t>10 of 30 were no longer available</a:t>
            </a:r>
          </a:p>
          <a:p>
            <a:pPr lvl="1"/>
            <a:r>
              <a:rPr lang="en-US" dirty="0"/>
              <a:t>2 grounded</a:t>
            </a:r>
            <a:r>
              <a:rPr lang="en-US"/>
              <a:t>, 2 </a:t>
            </a:r>
            <a:r>
              <a:rPr lang="en-US" dirty="0"/>
              <a:t>retired</a:t>
            </a:r>
            <a:r>
              <a:rPr lang="en-US"/>
              <a:t>, 6 dead (3 </a:t>
            </a:r>
            <a:r>
              <a:rPr lang="en-US" dirty="0"/>
              <a:t>in the Apollo 1 fire, 3 in airplane crashes)</a:t>
            </a:r>
          </a:p>
          <a:p>
            <a:r>
              <a:rPr lang="en-US" dirty="0"/>
              <a:t>18 of 20 were needed to fill 6 crews</a:t>
            </a:r>
          </a:p>
          <a:p>
            <a:pPr lvl="1"/>
            <a:r>
              <a:rPr lang="en-US" dirty="0"/>
              <a:t>Cooper and Bean were not assigned</a:t>
            </a:r>
          </a:p>
          <a:p>
            <a:r>
              <a:rPr lang="en-US" dirty="0"/>
              <a:t>13 of 18 had flight experience</a:t>
            </a:r>
          </a:p>
          <a:p>
            <a:pPr lvl="1"/>
            <a:r>
              <a:rPr lang="en-US" dirty="0"/>
              <a:t>6 of 9 Gemini commanders assigned as Apollo CDR</a:t>
            </a:r>
          </a:p>
          <a:p>
            <a:pPr lvl="1"/>
            <a:r>
              <a:rPr lang="en-US" dirty="0"/>
              <a:t>5 of 7 assigned as Apollo CMP (4 with rendezvous experience)</a:t>
            </a:r>
          </a:p>
          <a:p>
            <a:pPr lvl="1"/>
            <a:r>
              <a:rPr lang="en-US" dirty="0"/>
              <a:t>2 assigned as Apollo LMP</a:t>
            </a:r>
          </a:p>
          <a:p>
            <a:r>
              <a:rPr lang="en-US" dirty="0"/>
              <a:t>5 rookies were therefore needed</a:t>
            </a:r>
          </a:p>
          <a:p>
            <a:pPr lvl="1"/>
            <a:r>
              <a:rPr lang="en-US" dirty="0"/>
              <a:t>1 assigned as CMP (Eisele), 4 assigned as LMP</a:t>
            </a:r>
          </a:p>
        </p:txBody>
      </p:sp>
    </p:spTree>
    <p:extLst>
      <p:ext uri="{BB962C8B-B14F-4D97-AF65-F5344CB8AC3E}">
        <p14:creationId xmlns:p14="http://schemas.microsoft.com/office/powerpoint/2010/main" val="3067108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C5CE8-075E-48E8-9B80-8D34D5AF9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Apollo Crew Planning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A2CDDF-F7C9-4341-A042-CEB3E9D776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34587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Apollo 7 (C)</a:t>
            </a:r>
          </a:p>
          <a:p>
            <a:pPr marL="457200" lvl="1" indent="0">
              <a:buNone/>
            </a:pPr>
            <a:r>
              <a:rPr lang="en-US" dirty="0"/>
              <a:t>CDR: Schirra</a:t>
            </a:r>
          </a:p>
          <a:p>
            <a:pPr marL="457200" lvl="1" indent="0">
              <a:buNone/>
            </a:pPr>
            <a:r>
              <a:rPr lang="en-US" dirty="0"/>
              <a:t>CMP: Eisele</a:t>
            </a:r>
          </a:p>
          <a:p>
            <a:pPr marL="457200" lvl="1" indent="0">
              <a:buNone/>
            </a:pPr>
            <a:r>
              <a:rPr lang="en-US" dirty="0"/>
              <a:t>LMP: Cunningham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Apollo 10 (F)</a:t>
            </a:r>
          </a:p>
          <a:p>
            <a:pPr marL="457200" lvl="1" indent="0">
              <a:buNone/>
            </a:pPr>
            <a:r>
              <a:rPr lang="en-US" dirty="0"/>
              <a:t>CDR: Stafford</a:t>
            </a:r>
          </a:p>
          <a:p>
            <a:pPr marL="457200" lvl="1" indent="0">
              <a:buNone/>
            </a:pPr>
            <a:r>
              <a:rPr lang="en-US" dirty="0"/>
              <a:t>CMP: Young</a:t>
            </a:r>
          </a:p>
          <a:p>
            <a:pPr marL="457200" lvl="1" indent="0">
              <a:buNone/>
            </a:pPr>
            <a:r>
              <a:rPr lang="en-US" dirty="0"/>
              <a:t>LMP: Cernan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94279C-8763-4563-BFAF-7450484EC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7462" y="1825625"/>
            <a:ext cx="360633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Apollo 9 (E)</a:t>
            </a:r>
          </a:p>
          <a:p>
            <a:pPr marL="457200" lvl="1" indent="0">
              <a:buNone/>
            </a:pPr>
            <a:r>
              <a:rPr lang="en-US" dirty="0"/>
              <a:t>CDR: Borman</a:t>
            </a:r>
          </a:p>
          <a:p>
            <a:pPr marL="457200" lvl="1" indent="0">
              <a:buNone/>
            </a:pPr>
            <a:r>
              <a:rPr lang="en-US" dirty="0"/>
              <a:t>CMP: Collins</a:t>
            </a:r>
          </a:p>
          <a:p>
            <a:pPr marL="457200" lvl="1" indent="0">
              <a:buNone/>
            </a:pPr>
            <a:r>
              <a:rPr lang="en-US" dirty="0"/>
              <a:t>LMP: Anders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Apollo 12 (H)</a:t>
            </a:r>
          </a:p>
          <a:p>
            <a:pPr marL="457200" lvl="1" indent="0">
              <a:buNone/>
            </a:pPr>
            <a:r>
              <a:rPr lang="en-US" dirty="0"/>
              <a:t>CDR: Armstrong</a:t>
            </a:r>
          </a:p>
          <a:p>
            <a:pPr marL="457200" lvl="1" indent="0">
              <a:buNone/>
            </a:pPr>
            <a:r>
              <a:rPr lang="en-US" dirty="0"/>
              <a:t>CMP: Lovell</a:t>
            </a:r>
          </a:p>
          <a:p>
            <a:pPr marL="457200" lvl="1" indent="0">
              <a:buNone/>
            </a:pPr>
            <a:r>
              <a:rPr lang="en-US" dirty="0"/>
              <a:t>LMP: Aldrin</a:t>
            </a:r>
          </a:p>
          <a:p>
            <a:pPr lvl="1"/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8E92C84-9F71-4C50-A49D-74A286468BEB}"/>
              </a:ext>
            </a:extLst>
          </p:cNvPr>
          <p:cNvSpPr txBox="1">
            <a:spLocks/>
          </p:cNvSpPr>
          <p:nvPr/>
        </p:nvSpPr>
        <p:spPr>
          <a:xfrm>
            <a:off x="4150823" y="1825625"/>
            <a:ext cx="33458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Apollo 8 (D)</a:t>
            </a:r>
          </a:p>
          <a:p>
            <a:pPr marL="457200" lvl="1" indent="0">
              <a:buNone/>
            </a:pPr>
            <a:r>
              <a:rPr lang="en-US" dirty="0"/>
              <a:t>CDR: </a:t>
            </a:r>
            <a:r>
              <a:rPr lang="en-US" dirty="0" err="1"/>
              <a:t>McDivitt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CMP: Scott</a:t>
            </a:r>
          </a:p>
          <a:p>
            <a:pPr marL="457200" lvl="1" indent="0">
              <a:buNone/>
            </a:pPr>
            <a:r>
              <a:rPr lang="en-US" dirty="0"/>
              <a:t>LMP: </a:t>
            </a:r>
            <a:r>
              <a:rPr lang="en-US" dirty="0" err="1"/>
              <a:t>Schweickart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Apollo 11 (G)</a:t>
            </a:r>
          </a:p>
          <a:p>
            <a:pPr marL="457200" lvl="1" indent="0">
              <a:buNone/>
            </a:pPr>
            <a:r>
              <a:rPr lang="en-US" dirty="0"/>
              <a:t>CDR: Conrad</a:t>
            </a:r>
          </a:p>
          <a:p>
            <a:pPr marL="457200" lvl="1" indent="0">
              <a:buNone/>
            </a:pPr>
            <a:r>
              <a:rPr lang="en-US" dirty="0"/>
              <a:t>CMP: Gordon</a:t>
            </a:r>
          </a:p>
          <a:p>
            <a:pPr marL="457200" lvl="1" indent="0">
              <a:buNone/>
            </a:pPr>
            <a:r>
              <a:rPr lang="en-US" dirty="0"/>
              <a:t>LMP: Williams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9876370-B74B-42C1-BB49-C9942E1A6D7A}"/>
              </a:ext>
            </a:extLst>
          </p:cNvPr>
          <p:cNvGrpSpPr/>
          <p:nvPr/>
        </p:nvGrpSpPr>
        <p:grpSpPr>
          <a:xfrm>
            <a:off x="6364778" y="1906386"/>
            <a:ext cx="1382685" cy="2468879"/>
            <a:chOff x="6364778" y="1906386"/>
            <a:chExt cx="1382685" cy="2468879"/>
          </a:xfrm>
        </p:grpSpPr>
        <p:sp>
          <p:nvSpPr>
            <p:cNvPr id="20" name="Arrow: Left-Right 19">
              <a:extLst>
                <a:ext uri="{FF2B5EF4-FFF2-40B4-BE49-F238E27FC236}">
                  <a16:creationId xmlns:a16="http://schemas.microsoft.com/office/drawing/2014/main" id="{6543C1CF-6BB7-424E-93A2-B7EC6FE65733}"/>
                </a:ext>
              </a:extLst>
            </p:cNvPr>
            <p:cNvSpPr/>
            <p:nvPr/>
          </p:nvSpPr>
          <p:spPr>
            <a:xfrm>
              <a:off x="6364778" y="1906386"/>
              <a:ext cx="1382684" cy="254923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Arrow: Left-Right 20">
              <a:extLst>
                <a:ext uri="{FF2B5EF4-FFF2-40B4-BE49-F238E27FC236}">
                  <a16:creationId xmlns:a16="http://schemas.microsoft.com/office/drawing/2014/main" id="{97EA5E6C-9BFD-4360-8552-4F47483A8D35}"/>
                </a:ext>
              </a:extLst>
            </p:cNvPr>
            <p:cNvSpPr/>
            <p:nvPr/>
          </p:nvSpPr>
          <p:spPr>
            <a:xfrm>
              <a:off x="6364779" y="4120342"/>
              <a:ext cx="1382684" cy="254923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639A16C-12E0-444B-96A8-0E2B33150F7F}"/>
              </a:ext>
            </a:extLst>
          </p:cNvPr>
          <p:cNvGrpSpPr/>
          <p:nvPr/>
        </p:nvGrpSpPr>
        <p:grpSpPr>
          <a:xfrm>
            <a:off x="7845829" y="2665613"/>
            <a:ext cx="3077094" cy="3653071"/>
            <a:chOff x="7845829" y="2665613"/>
            <a:chExt cx="3077094" cy="3653071"/>
          </a:xfrm>
        </p:grpSpPr>
        <p:sp>
          <p:nvSpPr>
            <p:cNvPr id="22" name="Arrow: Curved Right 21">
              <a:extLst>
                <a:ext uri="{FF2B5EF4-FFF2-40B4-BE49-F238E27FC236}">
                  <a16:creationId xmlns:a16="http://schemas.microsoft.com/office/drawing/2014/main" id="{3165B10E-FB57-4532-A5AF-56A4CE7E2A68}"/>
                </a:ext>
              </a:extLst>
            </p:cNvPr>
            <p:cNvSpPr/>
            <p:nvPr/>
          </p:nvSpPr>
          <p:spPr>
            <a:xfrm rot="10800000">
              <a:off x="9928169" y="2665613"/>
              <a:ext cx="994754" cy="2538153"/>
            </a:xfrm>
            <a:prstGeom prst="curved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Arrow: Curved Left 22">
              <a:extLst>
                <a:ext uri="{FF2B5EF4-FFF2-40B4-BE49-F238E27FC236}">
                  <a16:creationId xmlns:a16="http://schemas.microsoft.com/office/drawing/2014/main" id="{CAE15EF9-5D9A-44A6-BC60-4C1834AB1764}"/>
                </a:ext>
              </a:extLst>
            </p:cNvPr>
            <p:cNvSpPr/>
            <p:nvPr/>
          </p:nvSpPr>
          <p:spPr>
            <a:xfrm rot="10800000">
              <a:off x="7845829" y="4982093"/>
              <a:ext cx="410095" cy="537557"/>
            </a:xfrm>
            <a:prstGeom prst="curvedLef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DA29443-E151-4B5A-ADFF-45A4E354405E}"/>
                </a:ext>
              </a:extLst>
            </p:cNvPr>
            <p:cNvGrpSpPr/>
            <p:nvPr/>
          </p:nvGrpSpPr>
          <p:grpSpPr>
            <a:xfrm>
              <a:off x="8899925" y="5622579"/>
              <a:ext cx="869149" cy="696105"/>
              <a:chOff x="9116056" y="5615795"/>
              <a:chExt cx="869149" cy="69610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B0D6AA-F759-455C-A4EC-9E51F5A9A7C4}"/>
                  </a:ext>
                </a:extLst>
              </p:cNvPr>
              <p:cNvSpPr txBox="1"/>
              <p:nvPr/>
            </p:nvSpPr>
            <p:spPr>
              <a:xfrm>
                <a:off x="9116056" y="5850235"/>
                <a:ext cx="8691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/>
                  <a:t>Haise</a:t>
                </a:r>
                <a:endParaRPr lang="en-US" sz="2400" dirty="0"/>
              </a:p>
            </p:txBody>
          </p:sp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8B9465E-212A-4D93-B82F-552B754ED8E6}"/>
                  </a:ext>
                </a:extLst>
              </p:cNvPr>
              <p:cNvSpPr/>
              <p:nvPr/>
            </p:nvSpPr>
            <p:spPr>
              <a:xfrm>
                <a:off x="9449145" y="5615795"/>
                <a:ext cx="202970" cy="326968"/>
              </a:xfrm>
              <a:prstGeom prst="up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CF5FFE6-2F8E-4B80-B375-E0F4FD974EBF}"/>
              </a:ext>
            </a:extLst>
          </p:cNvPr>
          <p:cNvGrpSpPr/>
          <p:nvPr/>
        </p:nvGrpSpPr>
        <p:grpSpPr>
          <a:xfrm>
            <a:off x="5478432" y="5615795"/>
            <a:ext cx="814647" cy="702889"/>
            <a:chOff x="5688676" y="5615795"/>
            <a:chExt cx="814647" cy="70288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C157E6E-2A0C-461D-8631-5A2802F70882}"/>
                </a:ext>
              </a:extLst>
            </p:cNvPr>
            <p:cNvSpPr txBox="1"/>
            <p:nvPr/>
          </p:nvSpPr>
          <p:spPr>
            <a:xfrm>
              <a:off x="5688676" y="5857019"/>
              <a:ext cx="8146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Bean</a:t>
              </a:r>
            </a:p>
          </p:txBody>
        </p:sp>
        <p:sp>
          <p:nvSpPr>
            <p:cNvPr id="27" name="Arrow: Up 26">
              <a:extLst>
                <a:ext uri="{FF2B5EF4-FFF2-40B4-BE49-F238E27FC236}">
                  <a16:creationId xmlns:a16="http://schemas.microsoft.com/office/drawing/2014/main" id="{B76D4BE0-F85F-4DB4-AF33-39921786F488}"/>
                </a:ext>
              </a:extLst>
            </p:cNvPr>
            <p:cNvSpPr/>
            <p:nvPr/>
          </p:nvSpPr>
          <p:spPr>
            <a:xfrm>
              <a:off x="5994514" y="5615795"/>
              <a:ext cx="202970" cy="326968"/>
            </a:xfrm>
            <a:prstGeom prst="up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487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2913-4B19-4F7C-9488-838DDEF26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Arguments in Favor of a Lunar Orbit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7569E-C8FB-4790-A72F-6C8A8AFA7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18" y="1825625"/>
            <a:ext cx="11831782" cy="4351338"/>
          </a:xfrm>
        </p:spPr>
        <p:txBody>
          <a:bodyPr/>
          <a:lstStyle/>
          <a:p>
            <a:r>
              <a:rPr lang="en-US" dirty="0"/>
              <a:t>Provide valuable operational experience … This will enhance the probability of success of subsequent more complex lunar missions </a:t>
            </a:r>
          </a:p>
          <a:p>
            <a:r>
              <a:rPr lang="en-US" dirty="0"/>
              <a:t>Provide an opportunity to evaluate … MSFN and onboard navigation …</a:t>
            </a:r>
          </a:p>
          <a:p>
            <a:r>
              <a:rPr lang="en-US" dirty="0"/>
              <a:t>Permit validation of communications … at lunar distance</a:t>
            </a:r>
          </a:p>
          <a:p>
            <a:r>
              <a:rPr lang="en-US" dirty="0"/>
              <a:t>… improve consumables requirements prediction …</a:t>
            </a:r>
          </a:p>
          <a:p>
            <a:r>
              <a:rPr lang="en-US" dirty="0"/>
              <a:t>… verification of ground support elements and the onboard computer program</a:t>
            </a:r>
          </a:p>
          <a:p>
            <a:r>
              <a:rPr lang="en-US" dirty="0"/>
              <a:t>Increase the depth of understanding of thermal conditions …</a:t>
            </a:r>
          </a:p>
          <a:p>
            <a:r>
              <a:rPr lang="en-US" dirty="0"/>
              <a:t>Confirm astronauts’ ability to see, use and photograph lunar landmarks …</a:t>
            </a:r>
          </a:p>
          <a:p>
            <a:r>
              <a:rPr lang="en-US" dirty="0"/>
              <a:t>… an opportunity for additional photographs … for training crewmen …</a:t>
            </a:r>
          </a:p>
        </p:txBody>
      </p:sp>
    </p:spTree>
    <p:extLst>
      <p:ext uri="{BB962C8B-B14F-4D97-AF65-F5344CB8AC3E}">
        <p14:creationId xmlns:p14="http://schemas.microsoft.com/office/powerpoint/2010/main" val="1603860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EEDDA8-7DC1-4F71-A60A-D50C11903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86" y="0"/>
            <a:ext cx="1146822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50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1A7DB-F1C8-4D6C-BBB1-2592E6CCD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Arguments Against a Lunar Orbit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01421-D7BD-418A-ABD1-781590720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71909" cy="4351338"/>
          </a:xfrm>
        </p:spPr>
        <p:txBody>
          <a:bodyPr/>
          <a:lstStyle/>
          <a:p>
            <a:r>
              <a:rPr lang="en-US" dirty="0"/>
              <a:t>Marginal design conditions in the Block II CSM may not have been uncovered with only one manned flight</a:t>
            </a:r>
          </a:p>
          <a:p>
            <a:pPr lvl="3"/>
            <a:endParaRPr lang="en-US" dirty="0"/>
          </a:p>
          <a:p>
            <a:r>
              <a:rPr lang="en-US" dirty="0"/>
              <a:t>The life of the crew depends on the successful operation of the Service Propulsion System during the </a:t>
            </a:r>
            <a:r>
              <a:rPr lang="en-US" dirty="0" err="1"/>
              <a:t>Transearth</a:t>
            </a:r>
            <a:r>
              <a:rPr lang="en-US" dirty="0"/>
              <a:t> Injection maneuver</a:t>
            </a:r>
          </a:p>
          <a:p>
            <a:pPr lvl="3"/>
            <a:endParaRPr lang="en-US" dirty="0"/>
          </a:p>
          <a:p>
            <a:r>
              <a:rPr lang="en-US" dirty="0"/>
              <a:t>The three days endurance level required of backup systems in the event of an abort is greater than from an Earth orbit mission</a:t>
            </a:r>
          </a:p>
          <a:p>
            <a:pPr lvl="3"/>
            <a:endParaRPr lang="en-US" dirty="0"/>
          </a:p>
          <a:p>
            <a:r>
              <a:rPr lang="en-US" dirty="0"/>
              <a:t>Only landmark sightings and lunar navigation require a lunar mission …</a:t>
            </a:r>
          </a:p>
        </p:txBody>
      </p:sp>
    </p:spTree>
    <p:extLst>
      <p:ext uri="{BB962C8B-B14F-4D97-AF65-F5344CB8AC3E}">
        <p14:creationId xmlns:p14="http://schemas.microsoft.com/office/powerpoint/2010/main" val="3848181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A3E8-6BAA-40A6-A714-34AE0F1F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Redundancy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BFFB1-C6D7-4BAE-B4CF-92BA75886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“LM Lifeboat” for consumables or communication between TLI and TEI</a:t>
            </a:r>
          </a:p>
          <a:p>
            <a:endParaRPr lang="en-US" dirty="0"/>
          </a:p>
          <a:p>
            <a:r>
              <a:rPr lang="en-US" dirty="0"/>
              <a:t>No option for LM DPS TEI in the event of an SPS failure during LOI</a:t>
            </a:r>
          </a:p>
        </p:txBody>
      </p:sp>
    </p:spTree>
    <p:extLst>
      <p:ext uri="{BB962C8B-B14F-4D97-AF65-F5344CB8AC3E}">
        <p14:creationId xmlns:p14="http://schemas.microsoft.com/office/powerpoint/2010/main" val="3264345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99883-0E3D-4ABE-B434-947EF65FD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Mission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A037F-37B7-49D8-94BE-CF273FCF2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Demonstrate crew/space vehicle/mission support facilities performance during a manned Saturn V mission with CSM</a:t>
            </a:r>
          </a:p>
          <a:p>
            <a:pPr lvl="1"/>
            <a:endParaRPr lang="en-US" dirty="0"/>
          </a:p>
          <a:p>
            <a:r>
              <a:rPr lang="en-US" dirty="0"/>
              <a:t>Demonstrate performance of nominal and selected backup Lunar Orbit Rendezvous (LOR) mission activities, including: Trans-Lunar Injection; CSM navigation, communications, and midcourse corrections; CSM consumables assessment, and passive thermal control</a:t>
            </a:r>
          </a:p>
        </p:txBody>
      </p:sp>
    </p:spTree>
    <p:extLst>
      <p:ext uri="{BB962C8B-B14F-4D97-AF65-F5344CB8AC3E}">
        <p14:creationId xmlns:p14="http://schemas.microsoft.com/office/powerpoint/2010/main" val="439145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</TotalTime>
  <Words>661</Words>
  <Application>Microsoft Office PowerPoint</Application>
  <PresentationFormat>Widescreen</PresentationFormat>
  <Paragraphs>132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Default Design</vt:lpstr>
      <vt:lpstr>10_Default Design</vt:lpstr>
      <vt:lpstr>Apollo 8: Lunar Orbit</vt:lpstr>
      <vt:lpstr>Apollo Mission Sequence</vt:lpstr>
      <vt:lpstr>Astronaut Math in mid-1967</vt:lpstr>
      <vt:lpstr>Apollo Crew Planning</vt:lpstr>
      <vt:lpstr>Arguments in Favor of a Lunar Orbit Mission</vt:lpstr>
      <vt:lpstr>PowerPoint Presentation</vt:lpstr>
      <vt:lpstr>Arguments Against a Lunar Orbit Mission</vt:lpstr>
      <vt:lpstr>Missing Redundancy</vt:lpstr>
      <vt:lpstr>Primary Mission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Lunar Orbit Insertion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Anomalies</vt:lpstr>
      <vt:lpstr>Discussion Groups</vt:lpstr>
      <vt:lpstr>Apollo 10 Readings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William Oard</dc:creator>
  <cp:lastModifiedBy>Douglas William Oard</cp:lastModifiedBy>
  <cp:revision>50</cp:revision>
  <dcterms:created xsi:type="dcterms:W3CDTF">2019-04-14T04:27:06Z</dcterms:created>
  <dcterms:modified xsi:type="dcterms:W3CDTF">2019-10-30T04:05:47Z</dcterms:modified>
</cp:coreProperties>
</file>