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63" r:id="rId5"/>
    <p:sldId id="258" r:id="rId6"/>
    <p:sldId id="259" r:id="rId7"/>
    <p:sldId id="260" r:id="rId8"/>
    <p:sldId id="270" r:id="rId9"/>
    <p:sldId id="261" r:id="rId10"/>
    <p:sldId id="264" r:id="rId11"/>
    <p:sldId id="262" r:id="rId12"/>
    <p:sldId id="269" r:id="rId13"/>
    <p:sldId id="265" r:id="rId14"/>
    <p:sldId id="271" r:id="rId15"/>
    <p:sldId id="266" r:id="rId16"/>
    <p:sldId id="267" r:id="rId17"/>
    <p:sldId id="268" r:id="rId18"/>
    <p:sldId id="272" r:id="rId19"/>
    <p:sldId id="274" r:id="rId20"/>
    <p:sldId id="275" r:id="rId21"/>
    <p:sldId id="276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3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2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4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6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F2904A-BD92-4C1E-9E3D-5E9100BA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3297D4-81B2-47E2-A1F3-75AEC5202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E484AF-9D6E-4357-86F6-DADC322F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AAD480-859E-458B-B410-C3D03D64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70263C-A345-40E4-B57D-69FDE3BF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7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3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8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3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2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5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CF100-EE89-4671-BE0A-CC22CECB094F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4C2F-2930-49F8-A3AB-F4AD3CBD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0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2292608-C0D4-4039-898F-CC9AB983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F76BE2-ED50-44B3-BB6A-5716CB997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6F949D-747E-4839-A759-63E8EDA08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F9F5-AB3E-43BD-AD70-2C9AC02046A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84F692-CB72-4ACB-948C-DB3619992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B55F7B-737C-4ACC-973F-2DE682D02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14DB-996E-417D-99B1-9A4C6EBD7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ilymotion.com/video/x567oi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1968 (to 1975)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 154</a:t>
            </a:r>
          </a:p>
          <a:p>
            <a:r>
              <a:rPr lang="en-US" dirty="0"/>
              <a:t>Apollo at 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DC899E-98DC-4B8F-A397-447D8E652E98}"/>
              </a:ext>
            </a:extLst>
          </p:cNvPr>
          <p:cNvSpPr txBox="1"/>
          <p:nvPr/>
        </p:nvSpPr>
        <p:spPr>
          <a:xfrm>
            <a:off x="3311103" y="5073134"/>
            <a:ext cx="556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Chicago Democratic National </a:t>
            </a:r>
            <a:r>
              <a:rPr lang="en-US" dirty="0" smtClean="0">
                <a:hlinkClick r:id="rId2"/>
              </a:rPr>
              <a:t>Convention</a:t>
            </a:r>
            <a:r>
              <a:rPr lang="en-US" dirty="0" smtClean="0"/>
              <a:t> (start at 31:30)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81" r="-11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84" b="14357"/>
          <a:stretch/>
        </p:blipFill>
        <p:spPr>
          <a:xfrm>
            <a:off x="-1" y="0"/>
            <a:ext cx="12223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6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724"/>
          <a:stretch/>
        </p:blipFill>
        <p:spPr>
          <a:xfrm>
            <a:off x="-53168" y="0"/>
            <a:ext cx="12245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7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EFF1B1-F232-498F-8AD4-3F4144C6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5" b="12135"/>
          <a:stretch/>
        </p:blipFill>
        <p:spPr>
          <a:xfrm>
            <a:off x="13858" y="0"/>
            <a:ext cx="1216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18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080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09" r="20909"/>
          <a:stretch/>
        </p:blipFill>
        <p:spPr>
          <a:xfrm>
            <a:off x="8631382" y="2396699"/>
            <a:ext cx="3560618" cy="268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Chronology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January 1967	Apollo 1 fire</a:t>
            </a:r>
          </a:p>
          <a:p>
            <a:r>
              <a:rPr lang="en-US" dirty="0"/>
              <a:t>November 1967	Apollo 4 (</a:t>
            </a:r>
            <a:r>
              <a:rPr lang="en-US" dirty="0" err="1"/>
              <a:t>Uncrewed</a:t>
            </a:r>
            <a:r>
              <a:rPr lang="en-US" dirty="0"/>
              <a:t> Saturn V)</a:t>
            </a:r>
          </a:p>
          <a:p>
            <a:r>
              <a:rPr lang="en-US" dirty="0"/>
              <a:t>January 1968	Apollo 5 (</a:t>
            </a:r>
            <a:r>
              <a:rPr lang="en-US" dirty="0" err="1"/>
              <a:t>Uncrewed</a:t>
            </a:r>
            <a:r>
              <a:rPr lang="en-US" dirty="0"/>
              <a:t> Earth orbit LM test)</a:t>
            </a:r>
          </a:p>
          <a:p>
            <a:r>
              <a:rPr lang="en-US" dirty="0"/>
              <a:t>April 1968		Apollo 6 (</a:t>
            </a:r>
            <a:r>
              <a:rPr lang="en-US" dirty="0" err="1"/>
              <a:t>Uncrewed</a:t>
            </a:r>
            <a:r>
              <a:rPr lang="en-US" dirty="0"/>
              <a:t> Saturn V; 3 engines fail)</a:t>
            </a:r>
          </a:p>
          <a:p>
            <a:r>
              <a:rPr lang="en-US" dirty="0"/>
              <a:t>October 1968	Apollo 7</a:t>
            </a:r>
          </a:p>
          <a:p>
            <a:r>
              <a:rPr lang="en-US" dirty="0"/>
              <a:t>December 1968	Apollo 8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December 1972	Apollo 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0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Brokaw Chapter 1 (“A Loss of Innocence”)</a:t>
            </a:r>
          </a:p>
          <a:p>
            <a:pPr lvl="1"/>
            <a:r>
              <a:rPr lang="en-US" b="1" dirty="0"/>
              <a:t>A personal story of social evolution in the 1960’s</a:t>
            </a:r>
          </a:p>
          <a:p>
            <a:pPr lvl="3"/>
            <a:endParaRPr lang="en-US" b="1" dirty="0"/>
          </a:p>
          <a:p>
            <a:r>
              <a:rPr lang="en-US" dirty="0" err="1"/>
              <a:t>Kurlansky</a:t>
            </a:r>
            <a:r>
              <a:rPr lang="en-US" dirty="0"/>
              <a:t> Chapter 11 (“April Mother…s”)</a:t>
            </a:r>
          </a:p>
          <a:p>
            <a:pPr lvl="1"/>
            <a:r>
              <a:rPr lang="en-US" dirty="0"/>
              <a:t>A glimpse of the “counterculture” of the late 1960’s</a:t>
            </a:r>
          </a:p>
          <a:p>
            <a:pPr lvl="3"/>
            <a:endParaRPr lang="en-US" dirty="0"/>
          </a:p>
          <a:p>
            <a:r>
              <a:rPr lang="en-US" dirty="0"/>
              <a:t>Fink Chapter 3 (“The American Economic Consequences of 1968”)</a:t>
            </a:r>
          </a:p>
          <a:p>
            <a:pPr lvl="1"/>
            <a:r>
              <a:rPr lang="en-US" dirty="0"/>
              <a:t>The genesis of some really bad economic times in the 1970’s</a:t>
            </a:r>
          </a:p>
          <a:p>
            <a:pPr lvl="3"/>
            <a:endParaRPr lang="en-US" dirty="0"/>
          </a:p>
          <a:p>
            <a:r>
              <a:rPr lang="en-US" dirty="0"/>
              <a:t>The Sixties miniseries Episode 8 (“1968”)</a:t>
            </a:r>
          </a:p>
          <a:p>
            <a:pPr lvl="1"/>
            <a:r>
              <a:rPr lang="en-US" dirty="0"/>
              <a:t>A documentary depicting major events in 1968</a:t>
            </a:r>
          </a:p>
        </p:txBody>
      </p:sp>
    </p:spTree>
    <p:extLst>
      <p:ext uri="{BB962C8B-B14F-4D97-AF65-F5344CB8AC3E}">
        <p14:creationId xmlns:p14="http://schemas.microsoft.com/office/powerpoint/2010/main" val="689986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220DC7-9D1F-4E34-96DE-4D9A06E6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8 Readings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8BA893-518E-41E7-87D0-1E508A22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Chaikin Chapter 3 (“First Around the Moon”)</a:t>
            </a:r>
          </a:p>
          <a:p>
            <a:pPr lvl="1"/>
            <a:r>
              <a:rPr lang="en-US" b="1" dirty="0"/>
              <a:t>Apollo 8 from the Astronaut’s perspective</a:t>
            </a:r>
          </a:p>
          <a:p>
            <a:pPr lvl="4"/>
            <a:endParaRPr lang="en-US" dirty="0"/>
          </a:p>
          <a:p>
            <a:r>
              <a:rPr lang="en-US" dirty="0"/>
              <a:t>Woods Chapter 15 (“Re-entry”)</a:t>
            </a:r>
          </a:p>
          <a:p>
            <a:pPr lvl="1"/>
            <a:r>
              <a:rPr lang="en-US" dirty="0"/>
              <a:t>Reentry into the Earth’s atmosphere from a lunar trajectory</a:t>
            </a:r>
          </a:p>
          <a:p>
            <a:pPr lvl="3"/>
            <a:endParaRPr lang="en-US" dirty="0"/>
          </a:p>
          <a:p>
            <a:r>
              <a:rPr lang="en-US" dirty="0"/>
              <a:t>Kluger Chapter 7</a:t>
            </a:r>
          </a:p>
          <a:p>
            <a:pPr lvl="1"/>
            <a:r>
              <a:rPr lang="en-US" dirty="0"/>
              <a:t>How the lunar orbit decision was made</a:t>
            </a:r>
          </a:p>
          <a:p>
            <a:pPr lvl="3"/>
            <a:endParaRPr lang="en-US" dirty="0"/>
          </a:p>
          <a:p>
            <a:r>
              <a:rPr lang="en-US" dirty="0"/>
              <a:t>From the Earth to the Moon video episode 4 (“1968”)</a:t>
            </a:r>
          </a:p>
          <a:p>
            <a:pPr lvl="1"/>
            <a:r>
              <a:rPr lang="en-US" dirty="0"/>
              <a:t>An interleaved telling of the story of 1968’s social unrest and Apollo 8</a:t>
            </a:r>
          </a:p>
        </p:txBody>
      </p:sp>
    </p:spTree>
    <p:extLst>
      <p:ext uri="{BB962C8B-B14F-4D97-AF65-F5344CB8AC3E}">
        <p14:creationId xmlns:p14="http://schemas.microsoft.com/office/powerpoint/2010/main" val="198725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7" y="21890"/>
            <a:ext cx="10515600" cy="1325563"/>
          </a:xfrm>
        </p:spPr>
        <p:txBody>
          <a:bodyPr/>
          <a:lstStyle/>
          <a:p>
            <a:r>
              <a:rPr lang="en-US" dirty="0" smtClean="0"/>
              <a:t>Example Term Paper Topics: Social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7453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Achieving the United Nations sustainable development goals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Winning Richard Nixon's "war on drugs"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Providing universal health care in the United States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Ending legal discrimination on the basis of race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Winning President Johnson's "war on poverty"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Ending the gender pay gap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Eliminating racial disparities in income and wealth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Preventing mass shootings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Ending the Great Depression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Resolving world hunger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Achieving universal suffrage in the United States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Eliminating homelessness in the </a:t>
            </a:r>
            <a:r>
              <a:rPr lang="en-US" dirty="0" smtClean="0"/>
              <a:t>United </a:t>
            </a:r>
            <a:r>
              <a:rPr lang="en-US" dirty="0"/>
              <a:t>States </a:t>
            </a:r>
          </a:p>
        </p:txBody>
      </p:sp>
    </p:spTree>
    <p:extLst>
      <p:ext uri="{BB962C8B-B14F-4D97-AF65-F5344CB8AC3E}">
        <p14:creationId xmlns:p14="http://schemas.microsoft.com/office/powerpoint/2010/main" val="2612530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785" y="197345"/>
            <a:ext cx="10515600" cy="1325563"/>
          </a:xfrm>
        </p:spPr>
        <p:txBody>
          <a:bodyPr/>
          <a:lstStyle/>
          <a:p>
            <a:r>
              <a:rPr lang="en-US" dirty="0" smtClean="0"/>
              <a:t>Example Topics: Technology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84" y="1364231"/>
            <a:ext cx="11200002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Combating the global AIDS crisis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Mitigating global warming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Developing nuclear weapons and their delivery systems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Making commercial air travel safe, fast, and inexpensive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Preventing or curing Alzheimer's disease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Ending U.S. reliance on foreign oil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Developing the modern Internet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Eradicating smallpox on a global scale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Establishing a permanent human colony on Mars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innovation of firearms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Creation of national-scale rail systems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Adoption of the printing press and development of the publishing industry </a:t>
            </a:r>
          </a:p>
        </p:txBody>
      </p:sp>
    </p:spTree>
    <p:extLst>
      <p:ext uri="{BB962C8B-B14F-4D97-AF65-F5344CB8AC3E}">
        <p14:creationId xmlns:p14="http://schemas.microsoft.com/office/powerpoint/2010/main" val="1757323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What a Difference 7 Years Makes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Global challenges</a:t>
            </a:r>
          </a:p>
          <a:p>
            <a:pPr lvl="1"/>
            <a:r>
              <a:rPr lang="en-US" dirty="0"/>
              <a:t>Vietnam War</a:t>
            </a:r>
          </a:p>
          <a:p>
            <a:pPr lvl="1"/>
            <a:r>
              <a:rPr lang="en-US" dirty="0"/>
              <a:t>Prague Spring</a:t>
            </a:r>
          </a:p>
          <a:p>
            <a:pPr lvl="1"/>
            <a:r>
              <a:rPr lang="en-US" dirty="0"/>
              <a:t>Gold crisis</a:t>
            </a:r>
          </a:p>
          <a:p>
            <a:pPr lvl="5"/>
            <a:endParaRPr lang="en-US" dirty="0"/>
          </a:p>
          <a:p>
            <a:r>
              <a:rPr lang="en-US" dirty="0"/>
              <a:t>Domestic Challenges</a:t>
            </a:r>
          </a:p>
          <a:p>
            <a:pPr lvl="1"/>
            <a:r>
              <a:rPr lang="en-US" dirty="0"/>
              <a:t>Civil rights movement</a:t>
            </a:r>
          </a:p>
          <a:p>
            <a:pPr lvl="1"/>
            <a:r>
              <a:rPr lang="en-US" dirty="0"/>
              <a:t>War on Poverty</a:t>
            </a:r>
          </a:p>
          <a:p>
            <a:pPr lvl="1"/>
            <a:r>
              <a:rPr lang="en-US" dirty="0"/>
              <a:t>Inflation</a:t>
            </a:r>
          </a:p>
          <a:p>
            <a:pPr lvl="3"/>
            <a:endParaRPr lang="en-US" dirty="0"/>
          </a:p>
          <a:p>
            <a:r>
              <a:rPr lang="en-US" dirty="0"/>
              <a:t>Social Challenges</a:t>
            </a:r>
          </a:p>
          <a:p>
            <a:pPr lvl="1"/>
            <a:r>
              <a:rPr lang="en-US" dirty="0"/>
              <a:t>Baby boom generation</a:t>
            </a:r>
          </a:p>
          <a:p>
            <a:pPr lvl="1"/>
            <a:r>
              <a:rPr lang="en-US" dirty="0"/>
              <a:t>“Sex, Drugs, and Rock and Roll”</a:t>
            </a:r>
          </a:p>
        </p:txBody>
      </p:sp>
    </p:spTree>
    <p:extLst>
      <p:ext uri="{BB962C8B-B14F-4D97-AF65-F5344CB8AC3E}">
        <p14:creationId xmlns:p14="http://schemas.microsoft.com/office/powerpoint/2010/main" val="36549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Topics: Armed 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Defeating of Nazi Germany in World War II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Achieving the North Vietnamese victory in the Vietnam War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Fighting The global war on terrorism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southward and westward expansion of non-native settlements during the Indian Wars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Preventing nuclear war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liberation of Haiti from France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defeat of Napoleon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Spanish conquest of the New World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end of the Roman Empire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global spread of communism during the Cold War</a:t>
            </a:r>
          </a:p>
        </p:txBody>
      </p:sp>
    </p:spTree>
    <p:extLst>
      <p:ext uri="{BB962C8B-B14F-4D97-AF65-F5344CB8AC3E}">
        <p14:creationId xmlns:p14="http://schemas.microsoft.com/office/powerpoint/2010/main" val="169189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400"/>
            <a:ext cx="10515600" cy="1325563"/>
          </a:xfrm>
        </p:spPr>
        <p:txBody>
          <a:bodyPr/>
          <a:lstStyle/>
          <a:p>
            <a:r>
              <a:rPr lang="en-US" dirty="0" smtClean="0"/>
              <a:t>Organizing Your Term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0399"/>
            <a:ext cx="10515600" cy="4351338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Goal, situation, factors</a:t>
            </a:r>
          </a:p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Why and in what context did (or will) the need to act arise?</a:t>
            </a:r>
          </a:p>
          <a:p>
            <a:r>
              <a:rPr lang="en-US" dirty="0" smtClean="0"/>
              <a:t>Factors</a:t>
            </a:r>
          </a:p>
          <a:p>
            <a:pPr lvl="1"/>
            <a:r>
              <a:rPr lang="en-US" dirty="0" smtClean="0"/>
              <a:t>Politics, urgency, the economy, organization, technology, infrastructure, …</a:t>
            </a:r>
          </a:p>
          <a:p>
            <a:r>
              <a:rPr lang="en-US" dirty="0" smtClean="0"/>
              <a:t>Outcome</a:t>
            </a:r>
          </a:p>
          <a:p>
            <a:pPr lvl="1"/>
            <a:r>
              <a:rPr lang="en-US" dirty="0" smtClean="0"/>
              <a:t>What happened (and why)</a:t>
            </a:r>
          </a:p>
          <a:p>
            <a:r>
              <a:rPr lang="en-US" dirty="0" smtClean="0"/>
              <a:t>Conclusion</a:t>
            </a:r>
          </a:p>
          <a:p>
            <a:pPr lvl="1"/>
            <a:r>
              <a:rPr lang="en-US" dirty="0" smtClean="0"/>
              <a:t>Important lessons (note: all must have been present earlier)</a:t>
            </a:r>
          </a:p>
          <a:p>
            <a:pPr lvl="1"/>
            <a:r>
              <a:rPr lang="en-US" dirty="0" smtClean="0"/>
              <a:t>Comparisons to Apollo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7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727" b="202"/>
          <a:stretch/>
        </p:blipFill>
        <p:spPr>
          <a:xfrm>
            <a:off x="1172179" y="13855"/>
            <a:ext cx="10060868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4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70" t="8684" r="4824" b="6137"/>
          <a:stretch/>
        </p:blipFill>
        <p:spPr>
          <a:xfrm>
            <a:off x="153265" y="0"/>
            <a:ext cx="4987636" cy="2854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35674"/>
            <a:ext cx="5294169" cy="3622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595" y="-1"/>
            <a:ext cx="6887406" cy="4641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594" y="3819418"/>
            <a:ext cx="6194679" cy="30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53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962" y="4174446"/>
            <a:ext cx="6481037" cy="2683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962" y="-1"/>
            <a:ext cx="6481038" cy="4225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0036" cy="68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181867"/>
            <a:ext cx="12247797" cy="64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28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147761"/>
            <a:ext cx="4572000" cy="456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192"/>
            <a:ext cx="7620000" cy="432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01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797"/>
          <a:stretch/>
        </p:blipFill>
        <p:spPr>
          <a:xfrm>
            <a:off x="0" y="0"/>
            <a:ext cx="1237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78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59"/>
            <a:ext cx="12210117" cy="68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41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503</Words>
  <Application>Microsoft Office PowerPoint</Application>
  <PresentationFormat>Widescreen</PresentationFormat>
  <Paragraphs>100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Office Theme</vt:lpstr>
      <vt:lpstr>1968 (to 1975)</vt:lpstr>
      <vt:lpstr>What a Difference 7 Years Makes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Apollo Chronology</vt:lpstr>
      <vt:lpstr>Discussion Groups</vt:lpstr>
      <vt:lpstr>Apollo 8 Readings</vt:lpstr>
      <vt:lpstr>Example Term Paper Topics: Social Challenges</vt:lpstr>
      <vt:lpstr>Example Topics: Technology Development</vt:lpstr>
      <vt:lpstr>Example Topics: Armed Conflict</vt:lpstr>
      <vt:lpstr>Organizing Your Term Paper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1968 (to 1975)</dc:title>
  <dc:creator>The Tablet</dc:creator>
  <cp:lastModifiedBy>The Tablet</cp:lastModifiedBy>
  <cp:revision>20</cp:revision>
  <dcterms:created xsi:type="dcterms:W3CDTF">2019-04-11T03:38:00Z</dcterms:created>
  <dcterms:modified xsi:type="dcterms:W3CDTF">2019-10-29T14:17:36Z</dcterms:modified>
</cp:coreProperties>
</file>