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69" r:id="rId6"/>
    <p:sldId id="258" r:id="rId7"/>
    <p:sldId id="266" r:id="rId8"/>
    <p:sldId id="268" r:id="rId9"/>
    <p:sldId id="276" r:id="rId10"/>
    <p:sldId id="271" r:id="rId11"/>
    <p:sldId id="260" r:id="rId12"/>
    <p:sldId id="261" r:id="rId13"/>
    <p:sldId id="259" r:id="rId14"/>
    <p:sldId id="274" r:id="rId15"/>
    <p:sldId id="272" r:id="rId16"/>
    <p:sldId id="273" r:id="rId17"/>
    <p:sldId id="263" r:id="rId18"/>
    <p:sldId id="262" r:id="rId19"/>
    <p:sldId id="264" r:id="rId20"/>
    <p:sldId id="265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458E-B811-4916-933B-C1EFF2EDAD9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XRlCKD4O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Voskhod</a:t>
            </a:r>
            <a:r>
              <a:rPr lang="en-US" dirty="0" smtClean="0"/>
              <a:t>, Soyuz and Zond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 154</a:t>
            </a:r>
          </a:p>
          <a:p>
            <a:r>
              <a:rPr lang="en-US" dirty="0" smtClean="0"/>
              <a:t>Apollo at 50</a:t>
            </a:r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602147" y="5073134"/>
            <a:ext cx="9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>
                <a:solidFill>
                  <a:srgbClr val="0070C0"/>
                </a:solidFill>
              </a:rPr>
              <a:t>Voskhod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0299"/>
          </a:xfrm>
        </p:spPr>
        <p:txBody>
          <a:bodyPr/>
          <a:lstStyle/>
          <a:p>
            <a:r>
              <a:rPr lang="en-US" u="sng" dirty="0" smtClean="0"/>
              <a:t>Soyuz 7K-OK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7" y="804770"/>
            <a:ext cx="11911853" cy="57170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November 1966	Attitude control failure, self-destruct (</a:t>
            </a:r>
            <a:r>
              <a:rPr lang="en-US" dirty="0" err="1" smtClean="0"/>
              <a:t>Kosmos</a:t>
            </a:r>
            <a:r>
              <a:rPr lang="en-US" dirty="0" smtClean="0"/>
              <a:t> 133)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December 1966	Launch failure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February 1967	Ballistic reentry, heat shield failure, sank (</a:t>
            </a:r>
            <a:r>
              <a:rPr lang="en-US" dirty="0" err="1" smtClean="0"/>
              <a:t>Kosmos</a:t>
            </a:r>
            <a:r>
              <a:rPr lang="en-US" dirty="0" smtClean="0"/>
              <a:t> 140)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April 1967		Fatal parachute failure (Soyuz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October 1967	First automatic docking (</a:t>
            </a:r>
            <a:r>
              <a:rPr lang="en-US" dirty="0" err="1" smtClean="0"/>
              <a:t>Kosmos</a:t>
            </a:r>
            <a:r>
              <a:rPr lang="en-US" dirty="0" smtClean="0"/>
              <a:t> 186/188)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April 1968		Automatic docking (</a:t>
            </a:r>
            <a:r>
              <a:rPr lang="en-US" dirty="0" err="1" smtClean="0"/>
              <a:t>Kosmos</a:t>
            </a:r>
            <a:r>
              <a:rPr lang="en-US" dirty="0" smtClean="0"/>
              <a:t> 212/213)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August 1968	Orbital test (</a:t>
            </a:r>
            <a:r>
              <a:rPr lang="en-US" dirty="0" err="1" smtClean="0"/>
              <a:t>Kosmos</a:t>
            </a:r>
            <a:r>
              <a:rPr lang="en-US" dirty="0" smtClean="0"/>
              <a:t> 238)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October 1968	First Soviet rendezvous, docking failure (Soyuz 2/3)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January 1969	First crew transfer between spacecraft by EVA (Soyuz 4/5)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October 1969	Rendezvous failure, docking failure (Soyuz 6/7/8)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June 1970		17.7 day long-duration flight (Soyuz 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April 1971		Docking failure (Soyuz 10/Salyut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June 1971</a:t>
            </a:r>
            <a:r>
              <a:rPr lang="en-US" dirty="0" smtClean="0"/>
              <a:t>		</a:t>
            </a:r>
            <a:r>
              <a:rPr lang="en-US" b="1" dirty="0" smtClean="0"/>
              <a:t>Depressurization on reentry resulted in 3 deaths (Soyuz 11)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94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" y="0"/>
            <a:ext cx="12171655" cy="68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84"/>
            <a:ext cx="12192000" cy="69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7" y="1"/>
            <a:ext cx="11273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-72018"/>
            <a:ext cx="11188222" cy="69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5643" r="6887"/>
          <a:stretch/>
        </p:blipFill>
        <p:spPr>
          <a:xfrm>
            <a:off x="121024" y="10075"/>
            <a:ext cx="8041342" cy="68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/>
          <a:stretch/>
        </p:blipFill>
        <p:spPr>
          <a:xfrm>
            <a:off x="7597588" y="3213847"/>
            <a:ext cx="4594413" cy="36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744" t="32157" r="22314" b="29215"/>
          <a:stretch/>
        </p:blipFill>
        <p:spPr>
          <a:xfrm>
            <a:off x="7866052" y="10075"/>
            <a:ext cx="4267679" cy="17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25" b="5246"/>
          <a:stretch/>
        </p:blipFill>
        <p:spPr>
          <a:xfrm>
            <a:off x="619943" y="0"/>
            <a:ext cx="1084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8" y="-21254"/>
            <a:ext cx="8738648" cy="68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0"/>
            <a:ext cx="10515600" cy="650449"/>
          </a:xfrm>
        </p:spPr>
        <p:txBody>
          <a:bodyPr/>
          <a:lstStyle/>
          <a:p>
            <a:r>
              <a:rPr lang="en-US" u="sng" dirty="0" err="1" smtClean="0"/>
              <a:t>Uncrewed</a:t>
            </a:r>
            <a:r>
              <a:rPr lang="en-US" u="sng" dirty="0" smtClean="0"/>
              <a:t> Zond (7K-L1) Flights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9" y="650448"/>
            <a:ext cx="11425287" cy="60908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March 1967 	First Earth orbital test (</a:t>
            </a:r>
            <a:r>
              <a:rPr lang="en-US" dirty="0" err="1" smtClean="0"/>
              <a:t>Kosmos</a:t>
            </a:r>
            <a:r>
              <a:rPr lang="en-US" dirty="0" smtClean="0"/>
              <a:t> 146)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April 1967 		Earth orbital test with no restart (</a:t>
            </a:r>
            <a:r>
              <a:rPr lang="en-US" dirty="0" err="1" smtClean="0"/>
              <a:t>Kosmos</a:t>
            </a:r>
            <a:r>
              <a:rPr lang="en-US" dirty="0" smtClean="0"/>
              <a:t> 157)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September 1967	Launch failure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November 1967 	Launch failure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March 1968 	Deep space mission, self-destruct before landing (Zond 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April 1968 		Launch failure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July 1968 		Explosion on the launch pad during testing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September 1968	First circumlunar flight, ballistic reentry (Zond 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November 1968	Circumlunar, skip reentry, depressurized, crashed (Zond 6)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</a:rPr>
              <a:t>December 1968		Apollo 8 (Lunar Orbit)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January 1969	Launch failure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</a:rPr>
              <a:t>May-July 1969		Apollo 10, 11 (Lunar Orbit Rendezvous, Lunar Landing)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August 1969	Circumlunar flight, skip reentry (Zond 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October 1970	Circumlunar flight, ballistic reentry (Zond 8)</a:t>
            </a:r>
          </a:p>
        </p:txBody>
      </p:sp>
    </p:spTree>
    <p:extLst>
      <p:ext uri="{BB962C8B-B14F-4D97-AF65-F5344CB8AC3E}">
        <p14:creationId xmlns:p14="http://schemas.microsoft.com/office/powerpoint/2010/main" val="3949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92" y="2558"/>
            <a:ext cx="8795208" cy="68554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76720" cy="1325563"/>
          </a:xfrm>
        </p:spPr>
        <p:txBody>
          <a:bodyPr/>
          <a:lstStyle/>
          <a:p>
            <a:r>
              <a:rPr lang="en-US" dirty="0" smtClean="0"/>
              <a:t>Zond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"/>
            <a:ext cx="11208470" cy="801278"/>
          </a:xfrm>
        </p:spPr>
        <p:txBody>
          <a:bodyPr/>
          <a:lstStyle/>
          <a:p>
            <a:r>
              <a:rPr lang="en-US" u="sng" dirty="0" smtClean="0"/>
              <a:t>Every Soviet Human </a:t>
            </a:r>
            <a:r>
              <a:rPr lang="en-US" u="sng" dirty="0"/>
              <a:t>S</a:t>
            </a:r>
            <a:r>
              <a:rPr lang="en-US" u="sng" dirty="0" smtClean="0"/>
              <a:t>paceflight </a:t>
            </a:r>
            <a:r>
              <a:rPr lang="en-US" u="sng" dirty="0"/>
              <a:t>B</a:t>
            </a:r>
            <a:r>
              <a:rPr lang="en-US" u="sng" dirty="0" smtClean="0"/>
              <a:t>efore Apollo 11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04" y="914001"/>
            <a:ext cx="10515600" cy="5607002"/>
          </a:xfrm>
        </p:spPr>
        <p:txBody>
          <a:bodyPr/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endParaRPr lang="en-US" dirty="0" smtClean="0">
              <a:solidFill>
                <a:schemeClr val="accent5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June 1963: Last (of 6) one-person </a:t>
            </a:r>
            <a:r>
              <a:rPr lang="en-US" dirty="0" err="1" smtClean="0"/>
              <a:t>Vostok</a:t>
            </a:r>
            <a:r>
              <a:rPr lang="en-US" dirty="0" smtClean="0"/>
              <a:t> flights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October 1964: First multi-crew spacecraft (</a:t>
            </a:r>
            <a:r>
              <a:rPr lang="en-US" dirty="0" err="1" smtClean="0"/>
              <a:t>Voskhod</a:t>
            </a:r>
            <a:r>
              <a:rPr lang="en-US" dirty="0" smtClean="0"/>
              <a:t> 1)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March 1965: First EVA (</a:t>
            </a:r>
            <a:r>
              <a:rPr lang="en-US" dirty="0" err="1" smtClean="0"/>
              <a:t>Voskhod</a:t>
            </a:r>
            <a:r>
              <a:rPr lang="en-US" dirty="0" smtClean="0"/>
              <a:t> 2)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dirty="0" smtClean="0">
              <a:solidFill>
                <a:schemeClr val="accent5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accent5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April 1967: First inflight fatality (Soyuz 1)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5"/>
            </a:pPr>
            <a:endParaRPr lang="en-US" dirty="0" smtClean="0">
              <a:solidFill>
                <a:schemeClr val="accent5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October 1968: First Soviet crewed rendezvous (Soyuz 3)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6"/>
            </a:pPr>
            <a:endParaRPr lang="en-US" dirty="0" smtClean="0">
              <a:solidFill>
                <a:schemeClr val="accent5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January 1969: First docking of two crewed spacecraft (Soyuz 4&amp;5)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7"/>
            </a:pPr>
            <a:endParaRPr lang="en-US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308"/>
            <a:ext cx="10515600" cy="624689"/>
          </a:xfrm>
        </p:spPr>
        <p:txBody>
          <a:bodyPr/>
          <a:lstStyle/>
          <a:p>
            <a:r>
              <a:rPr lang="en-US" dirty="0" smtClean="0"/>
              <a:t>Zond 6 “Skip” Reentry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" y="895546"/>
            <a:ext cx="12145573" cy="59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739718" cy="4351338"/>
          </a:xfrm>
        </p:spPr>
        <p:txBody>
          <a:bodyPr/>
          <a:lstStyle/>
          <a:p>
            <a:r>
              <a:rPr lang="en-US" b="1" dirty="0" smtClean="0"/>
              <a:t>Scott Chapter 3 (“Red Star, White Star”)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stronaut perspectives on the American and Soviet space programs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Chertok</a:t>
            </a:r>
            <a:r>
              <a:rPr lang="en-US" dirty="0" smtClean="0"/>
              <a:t> Volume 3 Chapter 9 (“The </a:t>
            </a:r>
            <a:r>
              <a:rPr lang="en-US" dirty="0" err="1" smtClean="0"/>
              <a:t>Voskhods</a:t>
            </a:r>
            <a:r>
              <a:rPr lang="en-US" dirty="0" smtClean="0"/>
              <a:t> and the First Spacewalk”)</a:t>
            </a:r>
          </a:p>
          <a:p>
            <a:pPr lvl="1"/>
            <a:r>
              <a:rPr lang="en-US" dirty="0" smtClean="0"/>
              <a:t>An insider’s story of </a:t>
            </a:r>
            <a:r>
              <a:rPr lang="en-US" dirty="0" err="1" smtClean="0"/>
              <a:t>Voskhod</a:t>
            </a:r>
            <a:r>
              <a:rPr lang="en-US" dirty="0" smtClean="0"/>
              <a:t> 1 and </a:t>
            </a:r>
            <a:r>
              <a:rPr lang="en-US" dirty="0" err="1" smtClean="0"/>
              <a:t>Voskhod</a:t>
            </a:r>
            <a:r>
              <a:rPr lang="en-US" dirty="0" smtClean="0"/>
              <a:t> 2</a:t>
            </a:r>
          </a:p>
          <a:p>
            <a:pPr lvl="4"/>
            <a:endParaRPr lang="en-US" dirty="0"/>
          </a:p>
          <a:p>
            <a:r>
              <a:rPr lang="en-US" dirty="0" smtClean="0"/>
              <a:t>Spacewalker video</a:t>
            </a:r>
          </a:p>
          <a:p>
            <a:pPr lvl="1"/>
            <a:r>
              <a:rPr lang="en-US" dirty="0" smtClean="0"/>
              <a:t>A dramatization of the </a:t>
            </a:r>
            <a:r>
              <a:rPr lang="en-US" dirty="0" err="1" smtClean="0"/>
              <a:t>Voskhod</a:t>
            </a:r>
            <a:r>
              <a:rPr lang="en-US" dirty="0" smtClean="0"/>
              <a:t> 2 mission</a:t>
            </a:r>
          </a:p>
          <a:p>
            <a:pPr lvl="4"/>
            <a:endParaRPr lang="en-US" dirty="0"/>
          </a:p>
          <a:p>
            <a:r>
              <a:rPr lang="en-US" dirty="0" smtClean="0"/>
              <a:t>Harvey Chapter 5 (“The First Cosmonauts to the Moon”)</a:t>
            </a:r>
          </a:p>
          <a:p>
            <a:pPr lvl="1"/>
            <a:r>
              <a:rPr lang="en-US" dirty="0" smtClean="0"/>
              <a:t>The Zond and Soviet lunar landing programs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Sixties miniseries Episode 8 (“1968”)</a:t>
            </a:r>
          </a:p>
          <a:p>
            <a:pPr lvl="1"/>
            <a:r>
              <a:rPr lang="en-US" dirty="0"/>
              <a:t>A documentary depicting major events in 1968</a:t>
            </a:r>
          </a:p>
          <a:p>
            <a:pPr lvl="3"/>
            <a:endParaRPr lang="en-US" b="1" dirty="0" smtClean="0"/>
          </a:p>
          <a:p>
            <a:r>
              <a:rPr lang="en-US" dirty="0"/>
              <a:t>Fink Chapter 3 (“The American Economic Consequences of 1968”)</a:t>
            </a:r>
          </a:p>
          <a:p>
            <a:pPr lvl="1"/>
            <a:r>
              <a:rPr lang="en-US" dirty="0"/>
              <a:t>The genesis of some really bad economic times in the 1970’s</a:t>
            </a:r>
          </a:p>
          <a:p>
            <a:pPr lvl="3"/>
            <a:endParaRPr lang="en-US" dirty="0"/>
          </a:p>
          <a:p>
            <a:r>
              <a:rPr lang="en-US" b="1" dirty="0" smtClean="0"/>
              <a:t>Brokaw Chapter 1 (“A Loss of Innocence”)</a:t>
            </a:r>
          </a:p>
          <a:p>
            <a:pPr lvl="1"/>
            <a:r>
              <a:rPr lang="en-US" b="1" dirty="0" smtClean="0"/>
              <a:t>A personal story of social evolution in the 1960’s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Kurlansky</a:t>
            </a:r>
            <a:r>
              <a:rPr lang="en-US" dirty="0" smtClean="0"/>
              <a:t> Chapter 11 (“April Mother…s”)</a:t>
            </a:r>
          </a:p>
          <a:p>
            <a:pPr lvl="1"/>
            <a:r>
              <a:rPr lang="en-US" dirty="0" smtClean="0"/>
              <a:t>A glimpse of the “counterculture” of the late 1960’s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"/>
            <a:ext cx="11208470" cy="801278"/>
          </a:xfrm>
        </p:spPr>
        <p:txBody>
          <a:bodyPr/>
          <a:lstStyle/>
          <a:p>
            <a:r>
              <a:rPr lang="en-US" u="sng" dirty="0" smtClean="0"/>
              <a:t>Every Soviet Human </a:t>
            </a:r>
            <a:r>
              <a:rPr lang="en-US" u="sng" dirty="0"/>
              <a:t>S</a:t>
            </a:r>
            <a:r>
              <a:rPr lang="en-US" u="sng" dirty="0" smtClean="0"/>
              <a:t>paceflight </a:t>
            </a:r>
            <a:r>
              <a:rPr lang="en-US" u="sng" dirty="0"/>
              <a:t>B</a:t>
            </a:r>
            <a:r>
              <a:rPr lang="en-US" u="sng" dirty="0" smtClean="0"/>
              <a:t>efore Apollo 11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04" y="914001"/>
            <a:ext cx="10515600" cy="5607002"/>
          </a:xfrm>
        </p:spPr>
        <p:txBody>
          <a:bodyPr/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>
                <a:solidFill>
                  <a:schemeClr val="accent5"/>
                </a:solidFill>
              </a:rPr>
              <a:t>May 1963: Last (of 4) one-person Mercury orbital flights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June 1963: Last (of 6) one-person </a:t>
            </a:r>
            <a:r>
              <a:rPr lang="en-US" dirty="0" err="1" smtClean="0"/>
              <a:t>Vostok</a:t>
            </a:r>
            <a:r>
              <a:rPr lang="en-US" dirty="0" smtClean="0"/>
              <a:t> flights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October 1964: First multi-crew spacecraft (</a:t>
            </a:r>
            <a:r>
              <a:rPr lang="en-US" dirty="0" err="1" smtClean="0"/>
              <a:t>Voskhod</a:t>
            </a:r>
            <a:r>
              <a:rPr lang="en-US" dirty="0" smtClean="0"/>
              <a:t> 1)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March 1965: First EVA (</a:t>
            </a:r>
            <a:r>
              <a:rPr lang="en-US" dirty="0" err="1" smtClean="0"/>
              <a:t>Voskhod</a:t>
            </a:r>
            <a:r>
              <a:rPr lang="en-US" dirty="0" smtClean="0"/>
              <a:t> 2)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 smtClean="0">
                <a:solidFill>
                  <a:schemeClr val="accent5"/>
                </a:solidFill>
              </a:rPr>
              <a:t>March 1965-November 1966: 10 crewed Gemini missions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accent5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April 1967: First inflight fatality (Soyuz 1)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5"/>
            </a:pPr>
            <a:r>
              <a:rPr lang="en-US" dirty="0" smtClean="0">
                <a:solidFill>
                  <a:schemeClr val="accent5"/>
                </a:solidFill>
              </a:rPr>
              <a:t>October 1968: Apollo 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October 1968: First Soviet crewed rendezvous (Soyuz 3)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6"/>
            </a:pPr>
            <a:r>
              <a:rPr lang="en-US" dirty="0" smtClean="0">
                <a:solidFill>
                  <a:schemeClr val="accent5"/>
                </a:solidFill>
              </a:rPr>
              <a:t>December 1968: Apollo 8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January 1969: First docking of two crewed spacecraft (Soyuz 4&amp;5)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7"/>
            </a:pPr>
            <a:r>
              <a:rPr lang="en-US" dirty="0" smtClean="0">
                <a:solidFill>
                  <a:schemeClr val="accent5"/>
                </a:solidFill>
              </a:rPr>
              <a:t>March-May 1969: Apollo 9, Apollo 10</a:t>
            </a:r>
          </a:p>
        </p:txBody>
      </p:sp>
    </p:spTree>
    <p:extLst>
      <p:ext uri="{BB962C8B-B14F-4D97-AF65-F5344CB8AC3E}">
        <p14:creationId xmlns:p14="http://schemas.microsoft.com/office/powerpoint/2010/main" val="21472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"/>
            <a:ext cx="11208470" cy="801278"/>
          </a:xfrm>
        </p:spPr>
        <p:txBody>
          <a:bodyPr/>
          <a:lstStyle/>
          <a:p>
            <a:r>
              <a:rPr lang="en-US" u="sng" dirty="0" smtClean="0"/>
              <a:t>Every Soviet Human </a:t>
            </a:r>
            <a:r>
              <a:rPr lang="en-US" u="sng" dirty="0"/>
              <a:t>S</a:t>
            </a:r>
            <a:r>
              <a:rPr lang="en-US" u="sng" dirty="0" smtClean="0"/>
              <a:t>paceflight </a:t>
            </a:r>
            <a:r>
              <a:rPr lang="en-US" u="sng" dirty="0"/>
              <a:t>B</a:t>
            </a:r>
            <a:r>
              <a:rPr lang="en-US" u="sng" dirty="0" smtClean="0"/>
              <a:t>efore Apollo 11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04" y="914001"/>
            <a:ext cx="10515600" cy="5607002"/>
          </a:xfrm>
        </p:spPr>
        <p:txBody>
          <a:bodyPr/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>
                <a:solidFill>
                  <a:schemeClr val="accent5"/>
                </a:solidFill>
              </a:rPr>
              <a:t>May 1963: Last (of 4) one-person Mercury orbital flights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June 1963: Last (of 6) one-person </a:t>
            </a:r>
            <a:r>
              <a:rPr lang="en-US" dirty="0" err="1" smtClean="0"/>
              <a:t>Vostok</a:t>
            </a:r>
            <a:r>
              <a:rPr lang="en-US" dirty="0" smtClean="0"/>
              <a:t> flights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October 1964: First multi-crew spacecraft (</a:t>
            </a:r>
            <a:r>
              <a:rPr lang="en-US" dirty="0" err="1" smtClean="0"/>
              <a:t>Voskhod</a:t>
            </a:r>
            <a:r>
              <a:rPr lang="en-US" dirty="0" smtClean="0"/>
              <a:t> 1)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March 1965: First EVA (</a:t>
            </a:r>
            <a:r>
              <a:rPr lang="en-US" dirty="0" err="1" smtClean="0"/>
              <a:t>Voskhod</a:t>
            </a:r>
            <a:r>
              <a:rPr lang="en-US" dirty="0" smtClean="0"/>
              <a:t> 2)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 smtClean="0">
                <a:solidFill>
                  <a:schemeClr val="accent5"/>
                </a:solidFill>
              </a:rPr>
              <a:t>March 1965-November 1966: 10 crewed Gemini missions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January 1966: </a:t>
            </a:r>
            <a:r>
              <a:rPr lang="en-US" dirty="0" err="1" smtClean="0">
                <a:solidFill>
                  <a:srgbClr val="FF0000"/>
                </a:solidFill>
              </a:rPr>
              <a:t>Korolev’s</a:t>
            </a:r>
            <a:r>
              <a:rPr lang="en-US" dirty="0" smtClean="0">
                <a:solidFill>
                  <a:srgbClr val="FF0000"/>
                </a:solidFill>
              </a:rPr>
              <a:t> death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May 1966: </a:t>
            </a:r>
            <a:r>
              <a:rPr lang="en-US" dirty="0" err="1" smtClean="0">
                <a:solidFill>
                  <a:srgbClr val="FF0000"/>
                </a:solidFill>
              </a:rPr>
              <a:t>Voskhod</a:t>
            </a:r>
            <a:r>
              <a:rPr lang="en-US" dirty="0" smtClean="0">
                <a:solidFill>
                  <a:srgbClr val="FF0000"/>
                </a:solidFill>
              </a:rPr>
              <a:t> 3 cancelled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5"/>
                </a:solidFill>
              </a:rPr>
              <a:t>January 1967: First spacecraft fatalities (Apollo 1)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April 1967: First inflight fatality (Soyuz 1)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5"/>
            </a:pPr>
            <a:r>
              <a:rPr lang="en-US" dirty="0" smtClean="0">
                <a:solidFill>
                  <a:schemeClr val="accent5"/>
                </a:solidFill>
              </a:rPr>
              <a:t>October 1968: Apollo 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October 1968: First Soviet crewed rendezvous (Soyuz 3)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6"/>
            </a:pPr>
            <a:r>
              <a:rPr lang="en-US" dirty="0" smtClean="0">
                <a:solidFill>
                  <a:schemeClr val="accent5"/>
                </a:solidFill>
              </a:rPr>
              <a:t>December 1968: Apollo 8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January 1969: First docking of two crewed spacecraft (Soyuz 4&amp;5)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7"/>
            </a:pPr>
            <a:r>
              <a:rPr lang="en-US" dirty="0" smtClean="0">
                <a:solidFill>
                  <a:schemeClr val="accent5"/>
                </a:solidFill>
              </a:rPr>
              <a:t>March-May 1969: Apollo 9, Apollo 10</a:t>
            </a:r>
          </a:p>
        </p:txBody>
      </p:sp>
    </p:spTree>
    <p:extLst>
      <p:ext uri="{BB962C8B-B14F-4D97-AF65-F5344CB8AC3E}">
        <p14:creationId xmlns:p14="http://schemas.microsoft.com/office/powerpoint/2010/main" val="17626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09" b="3531"/>
          <a:stretch/>
        </p:blipFill>
        <p:spPr>
          <a:xfrm>
            <a:off x="1131217" y="17908"/>
            <a:ext cx="9819010" cy="68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45" y="0"/>
            <a:ext cx="6841152" cy="686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752"/>
            <a:ext cx="4275645" cy="46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r="6230" b="8041"/>
          <a:stretch/>
        </p:blipFill>
        <p:spPr>
          <a:xfrm>
            <a:off x="4551770" y="169683"/>
            <a:ext cx="7640230" cy="6378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5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9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18"/>
          <a:stretch/>
        </p:blipFill>
        <p:spPr>
          <a:xfrm>
            <a:off x="452961" y="0"/>
            <a:ext cx="11179715" cy="6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5"/>
          <a:stretch/>
        </p:blipFill>
        <p:spPr>
          <a:xfrm>
            <a:off x="3576918" y="-1513"/>
            <a:ext cx="8615082" cy="6859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43349"/>
            <a:ext cx="3469342" cy="1325563"/>
          </a:xfrm>
        </p:spPr>
        <p:txBody>
          <a:bodyPr/>
          <a:lstStyle/>
          <a:p>
            <a:pPr algn="ctr"/>
            <a:r>
              <a:rPr lang="en-US" dirty="0" err="1" smtClean="0"/>
              <a:t>Vasily</a:t>
            </a:r>
            <a:r>
              <a:rPr lang="en-US" dirty="0" smtClean="0"/>
              <a:t> </a:t>
            </a:r>
            <a:r>
              <a:rPr lang="en-US" dirty="0" err="1" smtClean="0"/>
              <a:t>Mishin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Chief Designer</a:t>
            </a:r>
            <a:br>
              <a:rPr lang="en-US" dirty="0" smtClean="0"/>
            </a:br>
            <a:r>
              <a:rPr lang="en-US" dirty="0" smtClean="0"/>
              <a:t>OKB-1</a:t>
            </a:r>
            <a:br>
              <a:rPr lang="en-US" dirty="0" smtClean="0"/>
            </a:br>
            <a:r>
              <a:rPr lang="en-US" dirty="0" smtClean="0"/>
              <a:t>1966-1974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0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488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Voskhod, Soyuz and Zond</vt:lpstr>
      <vt:lpstr>Every Soviet Human Spaceflight Before Apollo 11</vt:lpstr>
      <vt:lpstr>Every Soviet Human Spaceflight Before Apollo 11</vt:lpstr>
      <vt:lpstr>Every Soviet Human Spaceflight Before Apollo 11</vt:lpstr>
      <vt:lpstr>PowerPoint Presentation</vt:lpstr>
      <vt:lpstr>PowerPoint Presentation</vt:lpstr>
      <vt:lpstr>PowerPoint Presentation</vt:lpstr>
      <vt:lpstr>PowerPoint Presentation</vt:lpstr>
      <vt:lpstr>Vasily Mishin Chief Designer OKB-1 1966-1974</vt:lpstr>
      <vt:lpstr>Soyuz 7K-OK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Uncrewed Zond (7K-L1) Flights</vt:lpstr>
      <vt:lpstr>Zond 5</vt:lpstr>
      <vt:lpstr>Zond 6 “Skip” Reentry</vt:lpstr>
      <vt:lpstr>Discussion Groups</vt:lpstr>
      <vt:lpstr>1968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Voskhod, Soyuz and Zond</dc:title>
  <dc:creator>The Tablet</dc:creator>
  <cp:lastModifiedBy>The Tablet</cp:lastModifiedBy>
  <cp:revision>30</cp:revision>
  <dcterms:created xsi:type="dcterms:W3CDTF">2019-04-08T23:07:19Z</dcterms:created>
  <dcterms:modified xsi:type="dcterms:W3CDTF">2019-10-24T02:54:38Z</dcterms:modified>
</cp:coreProperties>
</file>