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76" r:id="rId5"/>
    <p:sldId id="275" r:id="rId6"/>
    <p:sldId id="267" r:id="rId7"/>
    <p:sldId id="258" r:id="rId8"/>
    <p:sldId id="274" r:id="rId9"/>
    <p:sldId id="268" r:id="rId10"/>
    <p:sldId id="266" r:id="rId11"/>
    <p:sldId id="257" r:id="rId12"/>
    <p:sldId id="269" r:id="rId13"/>
    <p:sldId id="273" r:id="rId14"/>
    <p:sldId id="277" r:id="rId15"/>
    <p:sldId id="278" r:id="rId16"/>
    <p:sldId id="270" r:id="rId17"/>
    <p:sldId id="261" r:id="rId18"/>
    <p:sldId id="262" r:id="rId19"/>
    <p:sldId id="272" r:id="rId20"/>
    <p:sldId id="271" r:id="rId21"/>
    <p:sldId id="280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1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7A59C-E9A9-4D1F-9837-1455CF2E7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AD6F09-1431-4473-ABA3-BE120823C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D63859-E979-42BE-A5C8-79DA17CB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7684D2-87E3-43D0-AA47-79A48023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374619-97FD-4B13-A58D-5B8E9CCF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6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25AD09-AC9E-4305-AFC4-39788F70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8374C2-4E90-43B1-9A37-B47268E36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11B69D-56C8-4C21-A039-221E4AC1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CC40C8-E50A-45FA-B911-11355DBA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6F8C78-FCBD-45A4-B6F2-A0E6D07E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47B9EFB-6753-4E8B-B637-3AA3C2B35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C0942D-C7AF-4229-8EE7-7B55A8DDE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985278-CADA-42AD-ADE2-AE409B99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0A341D-8BC9-4E56-B718-E6CA76A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D46322-FF15-4E92-93A1-D6169CD6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89CB0F-DA73-47D0-8412-1A43E2AB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9445D7-BB16-457E-9486-1BA8DCD0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E302A4-C70D-47CF-B098-1B1EBF9B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9A44F3-468A-4C8F-90BF-869E3395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08467-A164-456A-9C71-7A452804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C0B5A-46A8-4D78-B5D2-0A4EEB01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824B28-12B6-48BD-BCDC-CEDE12BAC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AEE24C-4F92-4CF5-831E-AB7C48B5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66D807-0A03-4F7E-8501-5E20B98A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06CF0D-D3A3-470C-BAC3-3E5243BD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3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44648E-DC72-4A0D-9A3F-36F3AF5A1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964FEC-568B-49FB-9571-DF8C72304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76BC19-82A0-4393-9B40-9DBA4AFA0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616D54-5B9C-4563-90AB-2B35DA23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47B372-97B4-4947-B1C3-CAD4FBE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0D5433-1D66-4432-AF6B-45A756EA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6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337C5C-8652-4CD2-85BE-958F054A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0EE2CE-7102-43FA-A59A-AD001544A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C421D7-A3C8-42FC-B5DB-114409264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DAF10F-CC4D-4609-AE45-0A0E3A32C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367E74-ABCF-4FEF-B009-9FBC6158A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45BBB7B-8503-483F-BAD7-00E5529B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951E0AE-2163-473E-B281-65104752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97EDCF4-B3B8-45AD-986E-AE458B2C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1C69B2-0E75-42D4-A575-9EDD8641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30F3C8-BBB9-4ED1-99B7-7E50F2B4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B5ED3F-CBCE-4229-A92B-D0CEF8F6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2422BB-B648-45CE-839D-42805188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14253AA-2B0F-49B9-94E7-CBC4018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5D6D45-E3FE-4EFA-8992-A68DF636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0CC9BA8-FDDA-4D75-8C53-B0D948B8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488EC6-D8BC-451E-9459-99A99ABE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3269EF-A283-4A0D-A603-62777DB2D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11185C-D9B6-4B59-A244-D7628CD49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83BCEF-B98D-411C-98D7-FA114A3B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35BD78-B673-4030-B877-5A295A29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77F70E-141F-4C2F-B1D1-421EA1DE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07265-9D3E-4088-980B-8F3F410E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1F2107-A0B9-437C-8B64-EB36A4EEF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71E6BF-8F7F-4606-8A86-29B644F28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7F46D5-4D11-4D40-8F09-8C242C81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B0932-D871-4469-A1D7-14F15996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945B30-B7B7-47C9-B84C-CCC6C2DB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393B05E-A0D2-41A9-9BEB-29AD059E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429548-7AFF-494B-B9C9-765C4B4ED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9D9F67-26FE-4941-8FCA-7DCA7E5C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E0E8-9F53-4C46-A015-34F0F23117A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92A040-6F83-4818-A05D-C81B08266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29BFC5-33DD-47C4-8832-51B1C9E29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0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EinIIj8j5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A65E2-C272-447F-8502-AC509E24F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Gemini: EVA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D92397-47BF-418B-81F4-FE720B6B3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  <a:endParaRPr lang="en-US" dirty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6333" y="5433802"/>
            <a:ext cx="118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Gemini XII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9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4B1ADD-DE07-459D-8CA8-33D3ED09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6"/>
            <a:ext cx="6677151" cy="6851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894B93-5834-4EF7-ACA9-D78136402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0" t="4522" r="8200" b="3694"/>
          <a:stretch/>
        </p:blipFill>
        <p:spPr>
          <a:xfrm>
            <a:off x="7151036" y="0"/>
            <a:ext cx="5040964" cy="68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B7CF2E-93CE-42FF-BDE6-B6170B59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16" y="0"/>
            <a:ext cx="54421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26" y="733313"/>
            <a:ext cx="3592190" cy="1325563"/>
          </a:xfrm>
        </p:spPr>
        <p:txBody>
          <a:bodyPr/>
          <a:lstStyle/>
          <a:p>
            <a:pPr algn="ctr"/>
            <a:r>
              <a:rPr lang="en-US" dirty="0" smtClean="0"/>
              <a:t>Gemini 11</a:t>
            </a:r>
            <a:br>
              <a:rPr lang="en-US" dirty="0" smtClean="0"/>
            </a:br>
            <a:r>
              <a:rPr lang="en-US" dirty="0" smtClean="0"/>
              <a:t>Tethered</a:t>
            </a:r>
            <a:br>
              <a:rPr lang="en-US" dirty="0" smtClean="0"/>
            </a:br>
            <a:r>
              <a:rPr lang="en-US" dirty="0" err="1" smtClean="0"/>
              <a:t>Stationkeeping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3821A5-83B8-4F83-9D92-CE1004A16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" t="13582" r="10708" b="6087"/>
          <a:stretch/>
        </p:blipFill>
        <p:spPr>
          <a:xfrm>
            <a:off x="466009" y="0"/>
            <a:ext cx="111919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4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52" t="21416" r="20420" b="14690"/>
          <a:stretch/>
        </p:blipFill>
        <p:spPr>
          <a:xfrm>
            <a:off x="4713416" y="1267521"/>
            <a:ext cx="7478584" cy="50026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7970" y="89996"/>
            <a:ext cx="10515600" cy="662564"/>
          </a:xfrm>
        </p:spPr>
        <p:txBody>
          <a:bodyPr/>
          <a:lstStyle/>
          <a:p>
            <a:r>
              <a:rPr lang="en-US" dirty="0" smtClean="0"/>
              <a:t>Gemini 12 Body Position Aids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91357" y="1105680"/>
            <a:ext cx="1873306" cy="32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28010" y="5590399"/>
            <a:ext cx="602855" cy="724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0328" y="5992316"/>
            <a:ext cx="1466712" cy="320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" y="1198738"/>
            <a:ext cx="4677859" cy="54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6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09" y="96211"/>
            <a:ext cx="10515600" cy="711116"/>
          </a:xfrm>
        </p:spPr>
        <p:txBody>
          <a:bodyPr/>
          <a:lstStyle/>
          <a:p>
            <a:r>
              <a:rPr lang="en-US" dirty="0" smtClean="0"/>
              <a:t>Neutral Buoyancy Experimentation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2" y="886079"/>
            <a:ext cx="12267525" cy="59259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Boeing Bioastronautics Division: </a:t>
            </a:r>
            <a:r>
              <a:rPr lang="en-US" dirty="0" smtClean="0"/>
              <a:t>1963 [water pressurized]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Air Force X-20 </a:t>
            </a:r>
            <a:r>
              <a:rPr lang="en-US" dirty="0" err="1" smtClean="0"/>
              <a:t>DynaSoar</a:t>
            </a:r>
            <a:r>
              <a:rPr lang="en-US" dirty="0"/>
              <a:t> </a:t>
            </a:r>
            <a:r>
              <a:rPr lang="en-US" dirty="0" smtClean="0"/>
              <a:t>(cancelled December 1963)</a:t>
            </a:r>
            <a:endParaRPr lang="en-US" dirty="0"/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Mattingly </a:t>
            </a:r>
            <a:r>
              <a:rPr lang="en-US" dirty="0" smtClean="0"/>
              <a:t>and </a:t>
            </a:r>
            <a:r>
              <a:rPr lang="en-US" dirty="0" err="1" smtClean="0"/>
              <a:t>Loats</a:t>
            </a:r>
            <a:r>
              <a:rPr lang="en-US" dirty="0" smtClean="0"/>
              <a:t> (“Environmental Research Associates”): 1964 [air pressurized]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Langley Manned Orbiting Research Laboratory (study ended 1966)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Gemini 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Marshall </a:t>
            </a:r>
            <a:r>
              <a:rPr lang="en-US" dirty="0" smtClean="0"/>
              <a:t>Space Flight Center: 1964 [air</a:t>
            </a:r>
            <a:r>
              <a:rPr lang="en-US" dirty="0"/>
              <a:t>]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Wet Workshop (alternative to Skylab)</a:t>
            </a:r>
            <a:endParaRPr lang="en-US" dirty="0"/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General </a:t>
            </a:r>
            <a:r>
              <a:rPr lang="en-US" dirty="0" smtClean="0"/>
              <a:t>Electric Space Technology Lab: 1964 [water</a:t>
            </a:r>
            <a:r>
              <a:rPr lang="en-US" dirty="0"/>
              <a:t>]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Air Force Manned Orbiting Laboratory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MSFC Wet Workshop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Convair</a:t>
            </a:r>
            <a:r>
              <a:rPr lang="en-US" dirty="0" smtClean="0"/>
              <a:t>: 1964 </a:t>
            </a:r>
            <a:r>
              <a:rPr lang="en-US" dirty="0"/>
              <a:t>[</a:t>
            </a:r>
            <a:r>
              <a:rPr lang="en-US" dirty="0" smtClean="0"/>
              <a:t>water]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Air Force (Manned Orbiting Laboratory?)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637" y="3103296"/>
            <a:ext cx="2968720" cy="37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0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016" y="0"/>
            <a:ext cx="10515600" cy="574535"/>
          </a:xfrm>
        </p:spPr>
        <p:txBody>
          <a:bodyPr/>
          <a:lstStyle/>
          <a:p>
            <a:r>
              <a:rPr lang="en-US" u="sng" dirty="0" smtClean="0"/>
              <a:t>Gemini Neutral Buoyancy Simulations (1966)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672" y="713744"/>
            <a:ext cx="11007521" cy="6054565"/>
          </a:xfrm>
        </p:spPr>
        <p:txBody>
          <a:bodyPr>
            <a:noAutofit/>
          </a:bodyPr>
          <a:lstStyle/>
          <a:p>
            <a:pPr lvl="1"/>
            <a:r>
              <a:rPr lang="en-US" dirty="0" smtClean="0">
                <a:solidFill>
                  <a:schemeClr val="accent5"/>
                </a:solidFill>
              </a:rPr>
              <a:t>June 3-6:               Gemini 9A</a:t>
            </a:r>
            <a:endParaRPr lang="en-US" dirty="0" smtClean="0">
              <a:solidFill>
                <a:schemeClr val="accent5"/>
              </a:solidFill>
            </a:endParaRP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June 15:                 Wet </a:t>
            </a:r>
            <a:r>
              <a:rPr lang="en-US" dirty="0" smtClean="0">
                <a:solidFill>
                  <a:schemeClr val="accent5"/>
                </a:solidFill>
              </a:rPr>
              <a:t>Workshop demo to </a:t>
            </a:r>
            <a:r>
              <a:rPr lang="en-US" dirty="0" smtClean="0">
                <a:solidFill>
                  <a:schemeClr val="accent5"/>
                </a:solidFill>
              </a:rPr>
              <a:t>Marshall (MSFC) and Houston (MSC)</a:t>
            </a:r>
            <a:endParaRPr lang="en-US" dirty="0" smtClean="0">
              <a:solidFill>
                <a:schemeClr val="accent5"/>
              </a:solidFill>
            </a:endParaRPr>
          </a:p>
          <a:p>
            <a:r>
              <a:rPr lang="en-US" sz="2400" dirty="0" smtClean="0"/>
              <a:t>June 30/July </a:t>
            </a:r>
            <a:r>
              <a:rPr lang="en-US" sz="2400" dirty="0" smtClean="0"/>
              <a:t>1 </a:t>
            </a:r>
            <a:r>
              <a:rPr lang="en-US" sz="2400" dirty="0" smtClean="0"/>
              <a:t>		Gemini 10 procedures development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July 18-21:             Gemini 10</a:t>
            </a:r>
            <a:endParaRPr lang="en-US" dirty="0" smtClean="0">
              <a:solidFill>
                <a:schemeClr val="accent5"/>
              </a:solidFill>
            </a:endParaRP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July 25:	                </a:t>
            </a:r>
            <a:r>
              <a:rPr lang="en-US" dirty="0" err="1" smtClean="0">
                <a:solidFill>
                  <a:schemeClr val="accent5"/>
                </a:solidFill>
              </a:rPr>
              <a:t>Gilruth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letter directing neutral buoyancy training: July 25</a:t>
            </a:r>
          </a:p>
          <a:p>
            <a:r>
              <a:rPr lang="en-US" sz="2400" dirty="0" smtClean="0"/>
              <a:t>July </a:t>
            </a:r>
            <a:r>
              <a:rPr lang="en-US" sz="2400" dirty="0" smtClean="0"/>
              <a:t>28/29 </a:t>
            </a:r>
            <a:r>
              <a:rPr lang="en-US" sz="2400" dirty="0" smtClean="0"/>
              <a:t>			Gemini 9 </a:t>
            </a:r>
            <a:r>
              <a:rPr lang="en-US" sz="2400" dirty="0" err="1" smtClean="0"/>
              <a:t>postflight</a:t>
            </a:r>
            <a:r>
              <a:rPr lang="en-US" sz="2400" dirty="0" smtClean="0"/>
              <a:t> evaluation (Cernan)</a:t>
            </a:r>
          </a:p>
          <a:p>
            <a:r>
              <a:rPr lang="en-US" sz="2400" dirty="0" smtClean="0"/>
              <a:t>August </a:t>
            </a:r>
            <a:r>
              <a:rPr lang="en-US" sz="2400" dirty="0" smtClean="0"/>
              <a:t>10</a:t>
            </a:r>
            <a:r>
              <a:rPr lang="en-US" sz="2400" dirty="0" smtClean="0"/>
              <a:t>			Gemini 11 procedures development</a:t>
            </a:r>
          </a:p>
          <a:p>
            <a:r>
              <a:rPr lang="en-US" sz="2400" dirty="0" smtClean="0"/>
              <a:t>August </a:t>
            </a:r>
            <a:r>
              <a:rPr lang="en-US" sz="2400" dirty="0" smtClean="0"/>
              <a:t>22 </a:t>
            </a:r>
            <a:r>
              <a:rPr lang="en-US" sz="2400" dirty="0" smtClean="0"/>
              <a:t>			Gemini 12 procedures development</a:t>
            </a:r>
          </a:p>
          <a:p>
            <a:r>
              <a:rPr lang="en-US" sz="2400" dirty="0" smtClean="0"/>
              <a:t>September </a:t>
            </a:r>
            <a:r>
              <a:rPr lang="en-US" sz="2400" dirty="0" smtClean="0"/>
              <a:t>11-12 </a:t>
            </a:r>
            <a:r>
              <a:rPr lang="en-US" sz="2400" dirty="0" smtClean="0"/>
              <a:t>		Gemini 12 training (Aldrin)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September 12-15: Gemini 11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sz="2400" dirty="0" smtClean="0"/>
              <a:t>September </a:t>
            </a:r>
            <a:r>
              <a:rPr lang="en-US" sz="2400" dirty="0" smtClean="0"/>
              <a:t>14 </a:t>
            </a:r>
            <a:r>
              <a:rPr lang="en-US" sz="2400" dirty="0" smtClean="0"/>
              <a:t>		Gemini 12 procedures development</a:t>
            </a:r>
          </a:p>
          <a:p>
            <a:r>
              <a:rPr lang="en-US" sz="2400" dirty="0" smtClean="0"/>
              <a:t>October </a:t>
            </a:r>
            <a:r>
              <a:rPr lang="en-US" sz="2400" dirty="0" smtClean="0"/>
              <a:t>16-17, 29 </a:t>
            </a:r>
            <a:r>
              <a:rPr lang="en-US" sz="2400" dirty="0" smtClean="0"/>
              <a:t>		Gemini 12 training (Aldrin)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November 11-15:  Gemini </a:t>
            </a:r>
            <a:r>
              <a:rPr lang="en-US" dirty="0" smtClean="0">
                <a:solidFill>
                  <a:schemeClr val="accent5"/>
                </a:solidFill>
              </a:rPr>
              <a:t>12: November 11-15</a:t>
            </a:r>
          </a:p>
          <a:p>
            <a:r>
              <a:rPr lang="en-US" sz="2400" dirty="0" smtClean="0"/>
              <a:t>December </a:t>
            </a:r>
            <a:r>
              <a:rPr lang="en-US" sz="2400" dirty="0" smtClean="0"/>
              <a:t>1	 </a:t>
            </a:r>
            <a:r>
              <a:rPr lang="en-US" sz="2400" dirty="0" smtClean="0"/>
              <a:t>		Gemini 12 </a:t>
            </a:r>
            <a:r>
              <a:rPr lang="en-US" sz="2400" dirty="0" err="1" smtClean="0"/>
              <a:t>postflight</a:t>
            </a:r>
            <a:r>
              <a:rPr lang="en-US" sz="2400" dirty="0" smtClean="0"/>
              <a:t> evaluation (Aldrin)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7093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869AB9-247E-47BA-83D2-FE7D678E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3" t="13913" r="10820" b="6335"/>
          <a:stretch/>
        </p:blipFill>
        <p:spPr>
          <a:xfrm>
            <a:off x="743854" y="31356"/>
            <a:ext cx="10704292" cy="68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0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54CF14-FEE0-4BA3-B0C7-4914101A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58"/>
            <a:ext cx="67900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37E3AA-8187-40A8-BF68-087C905ED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43" y="66467"/>
            <a:ext cx="5175953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93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60DBC6-C694-400F-BC55-280DCAC0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374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B487A6-A5FD-4073-BC93-64BAD6A9B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534" y="0"/>
            <a:ext cx="5407621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9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76E8E7-16B1-4184-9C3F-70CA7E9B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 Accomplishments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Specific Objectives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5054F7-0C59-44B3-901D-55B0BF43CC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Long duration flight</a:t>
            </a:r>
          </a:p>
          <a:p>
            <a:r>
              <a:rPr lang="en-US" dirty="0" smtClean="0"/>
              <a:t>Rendezvous</a:t>
            </a:r>
          </a:p>
          <a:p>
            <a:r>
              <a:rPr lang="en-US" dirty="0"/>
              <a:t>D</a:t>
            </a:r>
            <a:r>
              <a:rPr lang="en-US" dirty="0" smtClean="0"/>
              <a:t>ocking</a:t>
            </a:r>
            <a:endParaRPr lang="en-US" dirty="0"/>
          </a:p>
          <a:p>
            <a:r>
              <a:rPr lang="en-US" dirty="0"/>
              <a:t>EVA</a:t>
            </a:r>
          </a:p>
          <a:p>
            <a:r>
              <a:rPr lang="en-US" dirty="0"/>
              <a:t>Precision landing</a:t>
            </a:r>
          </a:p>
          <a:p>
            <a:r>
              <a:rPr lang="en-US" dirty="0" smtClean="0"/>
              <a:t>Tethered </a:t>
            </a:r>
            <a:r>
              <a:rPr lang="en-US" dirty="0" err="1" smtClean="0"/>
              <a:t>stationkeeping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Other Benefits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Flight experience</a:t>
            </a:r>
          </a:p>
          <a:p>
            <a:r>
              <a:rPr lang="en-US" dirty="0"/>
              <a:t>Mission operations experience</a:t>
            </a:r>
          </a:p>
          <a:p>
            <a:r>
              <a:rPr lang="en-US" dirty="0"/>
              <a:t>T</a:t>
            </a:r>
            <a:r>
              <a:rPr lang="en-US" dirty="0" smtClean="0"/>
              <a:t>raining </a:t>
            </a:r>
            <a:r>
              <a:rPr lang="en-US" dirty="0"/>
              <a:t>experience</a:t>
            </a:r>
          </a:p>
          <a:p>
            <a:r>
              <a:rPr lang="en-US" dirty="0"/>
              <a:t>Launch operations experience</a:t>
            </a:r>
          </a:p>
          <a:p>
            <a:r>
              <a:rPr lang="en-US" dirty="0"/>
              <a:t>Responsive planning experience</a:t>
            </a:r>
          </a:p>
          <a:p>
            <a:r>
              <a:rPr lang="en-US" dirty="0"/>
              <a:t>Hardware </a:t>
            </a:r>
            <a:r>
              <a:rPr lang="en-US" dirty="0" smtClean="0"/>
              <a:t>maturation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7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42A9B5-F70B-4F7D-9214-26C71EF9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56" y="365125"/>
            <a:ext cx="11527104" cy="1325563"/>
          </a:xfrm>
        </p:spPr>
        <p:txBody>
          <a:bodyPr/>
          <a:lstStyle/>
          <a:p>
            <a:pPr algn="ctr"/>
            <a:r>
              <a:rPr lang="en-US" dirty="0" smtClean="0"/>
              <a:t>Gemini and Apollo EVA Before </a:t>
            </a:r>
            <a:r>
              <a:rPr lang="en-US" dirty="0"/>
              <a:t>Apollo </a:t>
            </a:r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09EB91-853B-4876-83C3-E30298375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Gemini </a:t>
            </a:r>
            <a:r>
              <a:rPr lang="en-US" dirty="0" smtClean="0"/>
              <a:t>4 (36 minutes): Handheld </a:t>
            </a:r>
            <a:r>
              <a:rPr lang="en-US" dirty="0"/>
              <a:t>maneuvering unit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9 (129 minutes): Backpack </a:t>
            </a:r>
            <a:r>
              <a:rPr lang="en-US" dirty="0"/>
              <a:t>maneuvering unit </a:t>
            </a:r>
            <a:r>
              <a:rPr lang="en-US" b="1" dirty="0">
                <a:solidFill>
                  <a:srgbClr val="FF0000"/>
                </a:solidFill>
              </a:rPr>
              <a:t>[EVA aborted]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10 (39 minutes): </a:t>
            </a:r>
            <a:r>
              <a:rPr lang="en-US" dirty="0"/>
              <a:t>Proximity </a:t>
            </a:r>
            <a:r>
              <a:rPr lang="en-US" dirty="0" smtClean="0"/>
              <a:t>operations </a:t>
            </a:r>
            <a:r>
              <a:rPr lang="en-US" b="1" dirty="0">
                <a:solidFill>
                  <a:srgbClr val="FF0000"/>
                </a:solidFill>
              </a:rPr>
              <a:t>[EVA aborted</a:t>
            </a:r>
            <a:r>
              <a:rPr lang="en-US" b="1" dirty="0" smtClean="0">
                <a:solidFill>
                  <a:srgbClr val="FF0000"/>
                </a:solidFill>
              </a:rPr>
              <a:t>]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11 (38 minutes): Tethering two spacecraft </a:t>
            </a:r>
            <a:r>
              <a:rPr lang="en-US" b="1" dirty="0" smtClean="0">
                <a:solidFill>
                  <a:srgbClr val="FF0000"/>
                </a:solidFill>
              </a:rPr>
              <a:t>[EVA </a:t>
            </a:r>
            <a:r>
              <a:rPr lang="en-US" b="1" dirty="0">
                <a:solidFill>
                  <a:srgbClr val="FF0000"/>
                </a:solidFill>
              </a:rPr>
              <a:t>aborted]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12 (129 minutes): </a:t>
            </a:r>
            <a:r>
              <a:rPr lang="en-US" dirty="0"/>
              <a:t>Body restraint tests</a:t>
            </a:r>
          </a:p>
          <a:p>
            <a:pPr lvl="3"/>
            <a:endParaRPr lang="en-US" dirty="0"/>
          </a:p>
          <a:p>
            <a:r>
              <a:rPr lang="en-US" dirty="0"/>
              <a:t>Apollo </a:t>
            </a:r>
            <a:r>
              <a:rPr lang="en-US" dirty="0" smtClean="0"/>
              <a:t>9 (46 minutes): </a:t>
            </a:r>
            <a:r>
              <a:rPr lang="en-US" dirty="0"/>
              <a:t>No umbilical</a:t>
            </a:r>
          </a:p>
        </p:txBody>
      </p:sp>
    </p:spTree>
    <p:extLst>
      <p:ext uri="{BB962C8B-B14F-4D97-AF65-F5344CB8AC3E}">
        <p14:creationId xmlns:p14="http://schemas.microsoft.com/office/powerpoint/2010/main" val="4208091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B4DC5-B1ED-4CAB-AE46-E1265E49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ACE7F9-7B11-4690-A4A0-111D642B4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749346"/>
          </a:xfrm>
        </p:spPr>
        <p:txBody>
          <a:bodyPr/>
          <a:lstStyle/>
          <a:p>
            <a:r>
              <a:rPr lang="en-US" b="1" dirty="0" err="1"/>
              <a:t>Portree</a:t>
            </a:r>
            <a:r>
              <a:rPr lang="en-US" b="1" dirty="0"/>
              <a:t> (“Spacewalks that Never Were: The Gemini EVA Planning Group”)</a:t>
            </a:r>
          </a:p>
          <a:p>
            <a:pPr lvl="1"/>
            <a:r>
              <a:rPr lang="en-US" b="1" dirty="0"/>
              <a:t>The original plans for Gemini EVA – no plan survives first contact with reality!</a:t>
            </a:r>
          </a:p>
          <a:p>
            <a:pPr lvl="4"/>
            <a:endParaRPr lang="en-US" b="1" dirty="0"/>
          </a:p>
          <a:p>
            <a:r>
              <a:rPr lang="en-US" dirty="0"/>
              <a:t>Gemini Summary chapter 9 (“Body Positioning and Restraints during EVA”)</a:t>
            </a:r>
          </a:p>
          <a:p>
            <a:pPr lvl="1"/>
            <a:r>
              <a:rPr lang="en-US" dirty="0"/>
              <a:t>A description of what was learned during the Gemini “EVA crisis”</a:t>
            </a:r>
          </a:p>
          <a:p>
            <a:pPr lvl="1"/>
            <a:endParaRPr lang="en-US" dirty="0"/>
          </a:p>
          <a:p>
            <a:r>
              <a:rPr lang="en-US" dirty="0"/>
              <a:t>Neufeld (“Practicing for Space Underwater: Inventing Neutral Buoyancy Training”)</a:t>
            </a:r>
          </a:p>
          <a:p>
            <a:pPr lvl="1"/>
            <a:r>
              <a:rPr lang="en-US" dirty="0"/>
              <a:t>A nicely nuanced treatment of the development of the invention of underwater training</a:t>
            </a:r>
          </a:p>
          <a:p>
            <a:pPr lvl="3"/>
            <a:endParaRPr lang="en-US" dirty="0"/>
          </a:p>
          <a:p>
            <a:r>
              <a:rPr lang="en-US" dirty="0"/>
              <a:t>Gemini 12 Mission video</a:t>
            </a:r>
          </a:p>
          <a:p>
            <a:pPr lvl="1"/>
            <a:r>
              <a:rPr lang="en-US" dirty="0"/>
              <a:t>An excellent documentary on the Gemini XII underwater training and the mission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90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29" y="-27117"/>
            <a:ext cx="7431314" cy="68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3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46CFB-E2BF-4FBD-8AC0-7077A1A9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7F867-0DA7-4FCF-A880-4B15B07B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73" y="1253331"/>
            <a:ext cx="11367653" cy="4351338"/>
          </a:xfrm>
        </p:spPr>
        <p:txBody>
          <a:bodyPr/>
          <a:lstStyle/>
          <a:p>
            <a:r>
              <a:rPr lang="en-US" dirty="0"/>
              <a:t>Sonnet Report (“Report of the Ad Hoc Working Group on Apollo Experiments and Training on the Scientific Aspects of the Apollo Program”)</a:t>
            </a:r>
          </a:p>
          <a:p>
            <a:pPr lvl="1"/>
            <a:r>
              <a:rPr lang="en-US" dirty="0"/>
              <a:t>The first try to nail down what Apollo should do on the Moon</a:t>
            </a:r>
          </a:p>
          <a:p>
            <a:pPr lvl="3"/>
            <a:endParaRPr lang="en-US" dirty="0"/>
          </a:p>
          <a:p>
            <a:r>
              <a:rPr lang="en-US" b="1" dirty="0"/>
              <a:t>Compton chapter 3 (“Apollo’s Lunar Exploration Program”)</a:t>
            </a:r>
          </a:p>
          <a:p>
            <a:pPr lvl="1"/>
            <a:r>
              <a:rPr lang="en-US" b="1" dirty="0"/>
              <a:t>An explanation of what happened after the Sonnet Report</a:t>
            </a:r>
          </a:p>
          <a:p>
            <a:pPr lvl="3"/>
            <a:endParaRPr lang="en-US" dirty="0"/>
          </a:p>
          <a:p>
            <a:r>
              <a:rPr lang="en-US" dirty="0"/>
              <a:t>FETM episode 10 (“Galileo was Right”)</a:t>
            </a:r>
          </a:p>
          <a:p>
            <a:pPr lvl="1"/>
            <a:r>
              <a:rPr lang="en-US" dirty="0"/>
              <a:t>A dramatization of scientific training for an Apollo mission</a:t>
            </a:r>
          </a:p>
          <a:p>
            <a:pPr lvl="3"/>
            <a:endParaRPr lang="en-US" dirty="0"/>
          </a:p>
          <a:p>
            <a:r>
              <a:rPr lang="en-US" dirty="0"/>
              <a:t>NRO Draft (“Project Upward: The NRO and NASA”)</a:t>
            </a:r>
          </a:p>
          <a:p>
            <a:pPr lvl="1"/>
            <a:r>
              <a:rPr lang="en-US" dirty="0"/>
              <a:t>Reuse of spy satellite technology in the Apollo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3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9347B2-2751-4E62-9D55-F89476304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04" y="0"/>
            <a:ext cx="10284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68" r="22230"/>
          <a:stretch/>
        </p:blipFill>
        <p:spPr>
          <a:xfrm>
            <a:off x="0" y="1311065"/>
            <a:ext cx="4268548" cy="4773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31" r="11625"/>
          <a:stretch/>
        </p:blipFill>
        <p:spPr>
          <a:xfrm>
            <a:off x="4268548" y="1311064"/>
            <a:ext cx="2643349" cy="4780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05" r="8634"/>
          <a:stretch/>
        </p:blipFill>
        <p:spPr>
          <a:xfrm>
            <a:off x="6867441" y="1311064"/>
            <a:ext cx="5324559" cy="478817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142" y="98087"/>
            <a:ext cx="10515600" cy="1325563"/>
          </a:xfrm>
        </p:spPr>
        <p:txBody>
          <a:bodyPr/>
          <a:lstStyle/>
          <a:p>
            <a:r>
              <a:rPr lang="en-US" dirty="0" smtClean="0"/>
              <a:t>Maneuvering Units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9000" y="6072232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4</a:t>
            </a:r>
          </a:p>
          <a:p>
            <a:pPr algn="ctr"/>
            <a:r>
              <a:rPr lang="en-US" dirty="0" smtClean="0"/>
              <a:t>6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32631" y="6078433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10 and 11</a:t>
            </a:r>
          </a:p>
          <a:p>
            <a:pPr algn="ctr"/>
            <a:r>
              <a:rPr lang="en-US" dirty="0" smtClean="0"/>
              <a:t>84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5817" y="6072233"/>
            <a:ext cx="112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9</a:t>
            </a:r>
          </a:p>
          <a:p>
            <a:pPr algn="ctr"/>
            <a:r>
              <a:rPr lang="en-US" dirty="0" smtClean="0"/>
              <a:t>250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768" y="-19897"/>
            <a:ext cx="6271326" cy="6877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669" y="830417"/>
            <a:ext cx="4344749" cy="1325563"/>
          </a:xfrm>
        </p:spPr>
        <p:txBody>
          <a:bodyPr/>
          <a:lstStyle/>
          <a:p>
            <a:pPr algn="ctr"/>
            <a:r>
              <a:rPr lang="en-US" dirty="0" smtClean="0"/>
              <a:t>Gemini 10/11 Handheld</a:t>
            </a:r>
            <a:br>
              <a:rPr lang="en-US" dirty="0" smtClean="0"/>
            </a:br>
            <a:r>
              <a:rPr lang="en-US" dirty="0" smtClean="0"/>
              <a:t>Maneuvering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D1FD69-272E-4CDF-AFE6-46912479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5" b="16310"/>
          <a:stretch/>
        </p:blipFill>
        <p:spPr>
          <a:xfrm>
            <a:off x="3650839" y="1"/>
            <a:ext cx="854116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72" y="814232"/>
            <a:ext cx="2912458" cy="1325563"/>
          </a:xfrm>
        </p:spPr>
        <p:txBody>
          <a:bodyPr/>
          <a:lstStyle/>
          <a:p>
            <a:pPr algn="ctr"/>
            <a:r>
              <a:rPr lang="en-US" dirty="0" smtClean="0"/>
              <a:t>Air-Bearing</a:t>
            </a:r>
            <a:br>
              <a:rPr lang="en-US" dirty="0" smtClean="0"/>
            </a:br>
            <a:r>
              <a:rPr lang="en-US" dirty="0" smtClean="0"/>
              <a:t>Floor</a:t>
            </a:r>
            <a:br>
              <a:rPr lang="en-US" dirty="0" smtClean="0"/>
            </a:br>
            <a:r>
              <a:rPr lang="en-US" dirty="0" smtClean="0"/>
              <a:t>EVA Trainer</a:t>
            </a:r>
            <a:br>
              <a:rPr lang="en-US" dirty="0" smtClean="0"/>
            </a:br>
            <a:r>
              <a:rPr lang="en-US" dirty="0" smtClean="0"/>
              <a:t>(Gemini 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3515A9-51A8-408B-BB4B-64C2AC62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1" y="0"/>
            <a:ext cx="6780363" cy="6848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562335-39E8-448B-AF48-24127262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" r="20942"/>
          <a:stretch/>
        </p:blipFill>
        <p:spPr>
          <a:xfrm>
            <a:off x="0" y="0"/>
            <a:ext cx="598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82"/>
          <a:stretch/>
        </p:blipFill>
        <p:spPr>
          <a:xfrm>
            <a:off x="5735398" y="166224"/>
            <a:ext cx="5600700" cy="64328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43042" cy="1325563"/>
          </a:xfrm>
        </p:spPr>
        <p:txBody>
          <a:bodyPr/>
          <a:lstStyle/>
          <a:p>
            <a:pPr algn="ctr"/>
            <a:r>
              <a:rPr lang="en-US" dirty="0" smtClean="0"/>
              <a:t>Adapter Section</a:t>
            </a:r>
            <a:br>
              <a:rPr lang="en-US" dirty="0" smtClean="0"/>
            </a:br>
            <a:r>
              <a:rPr lang="en-US" dirty="0" smtClean="0"/>
              <a:t>Handrails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8F8247-DF5D-4A2E-8E08-84EB96AE1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1" t="13545" r="16561" b="8574"/>
          <a:stretch/>
        </p:blipFill>
        <p:spPr>
          <a:xfrm>
            <a:off x="3619815" y="0"/>
            <a:ext cx="8525458" cy="68175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2406706" cy="1325563"/>
          </a:xfrm>
        </p:spPr>
        <p:txBody>
          <a:bodyPr/>
          <a:lstStyle/>
          <a:p>
            <a:r>
              <a:rPr lang="en-US" dirty="0" smtClean="0"/>
              <a:t>Gemini 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13" y="1520424"/>
            <a:ext cx="2645893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456</Words>
  <Application>Microsoft Office PowerPoint</Application>
  <PresentationFormat>Widescreen</PresentationFormat>
  <Paragraphs>100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Gemini: EVA</vt:lpstr>
      <vt:lpstr>Gemini and Apollo EVA Before Apollo 11</vt:lpstr>
      <vt:lpstr>PowerPoint Presentation</vt:lpstr>
      <vt:lpstr>Maneuvering Units</vt:lpstr>
      <vt:lpstr>Gemini 10/11 Handheld Maneuvering Unit</vt:lpstr>
      <vt:lpstr>Air-Bearing Floor EVA Trainer (Gemini 8)</vt:lpstr>
      <vt:lpstr>PowerPoint Presentation</vt:lpstr>
      <vt:lpstr>Adapter Section Handrails</vt:lpstr>
      <vt:lpstr>Gemini 9</vt:lpstr>
      <vt:lpstr>PowerPoint Presentation</vt:lpstr>
      <vt:lpstr>Gemini 11 Tethered Stationkeeping</vt:lpstr>
      <vt:lpstr>PowerPoint Presentation</vt:lpstr>
      <vt:lpstr>Gemini 12 Body Position Aids</vt:lpstr>
      <vt:lpstr>Neutral Buoyancy Experimentation</vt:lpstr>
      <vt:lpstr>Gemini Neutral Buoyancy Simulations (1966)</vt:lpstr>
      <vt:lpstr>PowerPoint Presentation</vt:lpstr>
      <vt:lpstr>PowerPoint Presentation</vt:lpstr>
      <vt:lpstr>PowerPoint Presentation</vt:lpstr>
      <vt:lpstr>Gemini Accomplishments</vt:lpstr>
      <vt:lpstr>Discussion Groups</vt:lpstr>
      <vt:lpstr>PowerPoint Presentation</vt:lpstr>
      <vt:lpstr>Discussion Groups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William Oard</dc:creator>
  <cp:lastModifiedBy>The Tablet</cp:lastModifiedBy>
  <cp:revision>58</cp:revision>
  <dcterms:created xsi:type="dcterms:W3CDTF">2019-03-19T09:53:50Z</dcterms:created>
  <dcterms:modified xsi:type="dcterms:W3CDTF">2019-10-15T04:24:02Z</dcterms:modified>
</cp:coreProperties>
</file>