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79" r:id="rId5"/>
    <p:sldId id="280" r:id="rId6"/>
    <p:sldId id="275" r:id="rId7"/>
    <p:sldId id="269" r:id="rId8"/>
    <p:sldId id="278" r:id="rId9"/>
    <p:sldId id="258" r:id="rId10"/>
    <p:sldId id="270" r:id="rId11"/>
    <p:sldId id="259" r:id="rId12"/>
    <p:sldId id="260" r:id="rId13"/>
    <p:sldId id="286" r:id="rId14"/>
    <p:sldId id="287" r:id="rId15"/>
    <p:sldId id="267" r:id="rId16"/>
    <p:sldId id="274" r:id="rId17"/>
    <p:sldId id="288" r:id="rId18"/>
    <p:sldId id="266" r:id="rId19"/>
    <p:sldId id="276" r:id="rId20"/>
    <p:sldId id="289" r:id="rId21"/>
    <p:sldId id="273" r:id="rId22"/>
    <p:sldId id="290" r:id="rId23"/>
    <p:sldId id="291" r:id="rId24"/>
    <p:sldId id="264" r:id="rId25"/>
    <p:sldId id="265" r:id="rId26"/>
    <p:sldId id="272" r:id="rId27"/>
    <p:sldId id="281" r:id="rId28"/>
    <p:sldId id="293" r:id="rId29"/>
    <p:sldId id="263" r:id="rId30"/>
    <p:sldId id="271" r:id="rId31"/>
    <p:sldId id="261" r:id="rId32"/>
    <p:sldId id="284" r:id="rId33"/>
    <p:sldId id="282" r:id="rId34"/>
    <p:sldId id="292" r:id="rId35"/>
    <p:sldId id="28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56" d="100"/>
          <a:sy n="156" d="100"/>
        </p:scale>
        <p:origin x="108" y="32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5F3F9-630A-4678-BCFB-3757169077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1A4703-030E-483D-B1B3-F8D0162D8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E72834-FF1C-41BD-AF37-2DCB4C606CED}"/>
              </a:ext>
            </a:extLst>
          </p:cNvPr>
          <p:cNvSpPr>
            <a:spLocks noGrp="1"/>
          </p:cNvSpPr>
          <p:nvPr>
            <p:ph type="dt" sz="half" idx="10"/>
          </p:nvPr>
        </p:nvSpPr>
        <p:spPr/>
        <p:txBody>
          <a:bodyPr/>
          <a:lstStyle/>
          <a:p>
            <a:fld id="{78213661-1FB7-402D-A8EE-D1D38341766F}" type="datetimeFigureOut">
              <a:rPr lang="en-US" smtClean="0"/>
              <a:t>10/10/2019</a:t>
            </a:fld>
            <a:endParaRPr lang="en-US"/>
          </a:p>
        </p:txBody>
      </p:sp>
      <p:sp>
        <p:nvSpPr>
          <p:cNvPr id="5" name="Footer Placeholder 4">
            <a:extLst>
              <a:ext uri="{FF2B5EF4-FFF2-40B4-BE49-F238E27FC236}">
                <a16:creationId xmlns:a16="http://schemas.microsoft.com/office/drawing/2014/main" id="{B8F9ECF6-485F-4548-8BA8-84FD5E5B37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0FFB9-8183-418D-B6F8-AB8168FDA625}"/>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3574963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C2499-D9B9-4F82-9FE6-90E6006AD6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1F263D-CB33-48BD-A382-AE4A44A296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14402E-20A5-4309-BAAD-99393DCB7469}"/>
              </a:ext>
            </a:extLst>
          </p:cNvPr>
          <p:cNvSpPr>
            <a:spLocks noGrp="1"/>
          </p:cNvSpPr>
          <p:nvPr>
            <p:ph type="dt" sz="half" idx="10"/>
          </p:nvPr>
        </p:nvSpPr>
        <p:spPr/>
        <p:txBody>
          <a:bodyPr/>
          <a:lstStyle/>
          <a:p>
            <a:fld id="{78213661-1FB7-402D-A8EE-D1D38341766F}" type="datetimeFigureOut">
              <a:rPr lang="en-US" smtClean="0"/>
              <a:t>10/10/2019</a:t>
            </a:fld>
            <a:endParaRPr lang="en-US"/>
          </a:p>
        </p:txBody>
      </p:sp>
      <p:sp>
        <p:nvSpPr>
          <p:cNvPr id="5" name="Footer Placeholder 4">
            <a:extLst>
              <a:ext uri="{FF2B5EF4-FFF2-40B4-BE49-F238E27FC236}">
                <a16:creationId xmlns:a16="http://schemas.microsoft.com/office/drawing/2014/main" id="{11546354-961D-42E3-9081-C8B71F0C3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E1798-EF32-4B80-8ABA-05CCDDC7620C}"/>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63120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27CDF6-ACD4-4764-9519-ADCFC30A26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142279-9E89-4C49-AE24-1FB92582DC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7B77D-8623-4F46-960A-B7AE7C773316}"/>
              </a:ext>
            </a:extLst>
          </p:cNvPr>
          <p:cNvSpPr>
            <a:spLocks noGrp="1"/>
          </p:cNvSpPr>
          <p:nvPr>
            <p:ph type="dt" sz="half" idx="10"/>
          </p:nvPr>
        </p:nvSpPr>
        <p:spPr/>
        <p:txBody>
          <a:bodyPr/>
          <a:lstStyle/>
          <a:p>
            <a:fld id="{78213661-1FB7-402D-A8EE-D1D38341766F}" type="datetimeFigureOut">
              <a:rPr lang="en-US" smtClean="0"/>
              <a:t>10/10/2019</a:t>
            </a:fld>
            <a:endParaRPr lang="en-US"/>
          </a:p>
        </p:txBody>
      </p:sp>
      <p:sp>
        <p:nvSpPr>
          <p:cNvPr id="5" name="Footer Placeholder 4">
            <a:extLst>
              <a:ext uri="{FF2B5EF4-FFF2-40B4-BE49-F238E27FC236}">
                <a16:creationId xmlns:a16="http://schemas.microsoft.com/office/drawing/2014/main" id="{EA7CC6A6-9B42-480C-947C-F5EBF86A30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58DEA0-BF3E-4F57-90F4-8555FADEE389}"/>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3402057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60AF16-25C3-4412-8A48-EBD11D9E897F}" type="datetimeFigureOut">
              <a:rPr lang="en-US" smtClean="0">
                <a:solidFill>
                  <a:prstClr val="black">
                    <a:tint val="75000"/>
                  </a:prstClr>
                </a:solidFill>
              </a:rPr>
              <a:pPr/>
              <a:t>10/10/2019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8F880D-212D-4DCF-985B-912E48C59B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433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C5AB-20E2-413C-AE09-A9D28DDE78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35BF0-1BCD-4E57-846A-103096556D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D1C53-C16E-4371-BA64-FB1A1FBD5F57}"/>
              </a:ext>
            </a:extLst>
          </p:cNvPr>
          <p:cNvSpPr>
            <a:spLocks noGrp="1"/>
          </p:cNvSpPr>
          <p:nvPr>
            <p:ph type="dt" sz="half" idx="10"/>
          </p:nvPr>
        </p:nvSpPr>
        <p:spPr/>
        <p:txBody>
          <a:bodyPr/>
          <a:lstStyle/>
          <a:p>
            <a:fld id="{78213661-1FB7-402D-A8EE-D1D38341766F}" type="datetimeFigureOut">
              <a:rPr lang="en-US" smtClean="0"/>
              <a:t>10/10/2019</a:t>
            </a:fld>
            <a:endParaRPr lang="en-US"/>
          </a:p>
        </p:txBody>
      </p:sp>
      <p:sp>
        <p:nvSpPr>
          <p:cNvPr id="5" name="Footer Placeholder 4">
            <a:extLst>
              <a:ext uri="{FF2B5EF4-FFF2-40B4-BE49-F238E27FC236}">
                <a16:creationId xmlns:a16="http://schemas.microsoft.com/office/drawing/2014/main" id="{7B59D6EE-F99A-4AFD-90D8-289CF6621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E1010F-658D-459D-9939-3B98BA0AE57D}"/>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2787511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4CB8C-CEF6-4AAA-A21F-36D5ED0100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5B3E63-D85E-4BD1-A15A-D9074BB5D6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183B8-DC2B-4CED-913B-9978538B80A6}"/>
              </a:ext>
            </a:extLst>
          </p:cNvPr>
          <p:cNvSpPr>
            <a:spLocks noGrp="1"/>
          </p:cNvSpPr>
          <p:nvPr>
            <p:ph type="dt" sz="half" idx="10"/>
          </p:nvPr>
        </p:nvSpPr>
        <p:spPr/>
        <p:txBody>
          <a:bodyPr/>
          <a:lstStyle/>
          <a:p>
            <a:fld id="{78213661-1FB7-402D-A8EE-D1D38341766F}" type="datetimeFigureOut">
              <a:rPr lang="en-US" smtClean="0"/>
              <a:t>10/10/2019</a:t>
            </a:fld>
            <a:endParaRPr lang="en-US"/>
          </a:p>
        </p:txBody>
      </p:sp>
      <p:sp>
        <p:nvSpPr>
          <p:cNvPr id="5" name="Footer Placeholder 4">
            <a:extLst>
              <a:ext uri="{FF2B5EF4-FFF2-40B4-BE49-F238E27FC236}">
                <a16:creationId xmlns:a16="http://schemas.microsoft.com/office/drawing/2014/main" id="{06901728-C5CB-46E3-92A4-1E42987CF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366FD-2CF8-4625-99DD-1EAE0D36AAD4}"/>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4065554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5D3E5-8199-4E1F-B115-64C04DD177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04D8CD-679D-471B-8889-C798FE4613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76272-6C72-4D04-9EFA-6E4834E436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A12299-9123-47F1-AE09-7794C2D62613}"/>
              </a:ext>
            </a:extLst>
          </p:cNvPr>
          <p:cNvSpPr>
            <a:spLocks noGrp="1"/>
          </p:cNvSpPr>
          <p:nvPr>
            <p:ph type="dt" sz="half" idx="10"/>
          </p:nvPr>
        </p:nvSpPr>
        <p:spPr/>
        <p:txBody>
          <a:bodyPr/>
          <a:lstStyle/>
          <a:p>
            <a:fld id="{78213661-1FB7-402D-A8EE-D1D38341766F}" type="datetimeFigureOut">
              <a:rPr lang="en-US" smtClean="0"/>
              <a:t>10/10/2019</a:t>
            </a:fld>
            <a:endParaRPr lang="en-US"/>
          </a:p>
        </p:txBody>
      </p:sp>
      <p:sp>
        <p:nvSpPr>
          <p:cNvPr id="6" name="Footer Placeholder 5">
            <a:extLst>
              <a:ext uri="{FF2B5EF4-FFF2-40B4-BE49-F238E27FC236}">
                <a16:creationId xmlns:a16="http://schemas.microsoft.com/office/drawing/2014/main" id="{3E4097A8-B792-4CAD-92D8-C0E761BE38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59D79-5353-4258-BF7B-1D8370E84839}"/>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380745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43169-1295-4D52-9E64-AC8064AD08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A4DFFC-D70C-4AC8-90BD-727CE2BC7D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2C8C80-8B7E-4BAC-89D5-4A243D1226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617C3C-5E7E-4A87-A144-770A6699E8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7870D-29B3-4CC6-9BE6-9E2D34A0E4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2B1CD5-06A3-4E63-A190-55FB0FBE0381}"/>
              </a:ext>
            </a:extLst>
          </p:cNvPr>
          <p:cNvSpPr>
            <a:spLocks noGrp="1"/>
          </p:cNvSpPr>
          <p:nvPr>
            <p:ph type="dt" sz="half" idx="10"/>
          </p:nvPr>
        </p:nvSpPr>
        <p:spPr/>
        <p:txBody>
          <a:bodyPr/>
          <a:lstStyle/>
          <a:p>
            <a:fld id="{78213661-1FB7-402D-A8EE-D1D38341766F}" type="datetimeFigureOut">
              <a:rPr lang="en-US" smtClean="0"/>
              <a:t>10/10/2019</a:t>
            </a:fld>
            <a:endParaRPr lang="en-US"/>
          </a:p>
        </p:txBody>
      </p:sp>
      <p:sp>
        <p:nvSpPr>
          <p:cNvPr id="8" name="Footer Placeholder 7">
            <a:extLst>
              <a:ext uri="{FF2B5EF4-FFF2-40B4-BE49-F238E27FC236}">
                <a16:creationId xmlns:a16="http://schemas.microsoft.com/office/drawing/2014/main" id="{C51064E8-997C-41F0-BDBD-177F40650C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250825-2D8E-4ED5-A452-AED0950E675D}"/>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3536088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64CE0-9F36-469E-9FAC-802E165C14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684E17-9B43-440B-B333-92DA54C1F7E8}"/>
              </a:ext>
            </a:extLst>
          </p:cNvPr>
          <p:cNvSpPr>
            <a:spLocks noGrp="1"/>
          </p:cNvSpPr>
          <p:nvPr>
            <p:ph type="dt" sz="half" idx="10"/>
          </p:nvPr>
        </p:nvSpPr>
        <p:spPr/>
        <p:txBody>
          <a:bodyPr/>
          <a:lstStyle/>
          <a:p>
            <a:fld id="{78213661-1FB7-402D-A8EE-D1D38341766F}" type="datetimeFigureOut">
              <a:rPr lang="en-US" smtClean="0"/>
              <a:t>10/10/2019</a:t>
            </a:fld>
            <a:endParaRPr lang="en-US"/>
          </a:p>
        </p:txBody>
      </p:sp>
      <p:sp>
        <p:nvSpPr>
          <p:cNvPr id="4" name="Footer Placeholder 3">
            <a:extLst>
              <a:ext uri="{FF2B5EF4-FFF2-40B4-BE49-F238E27FC236}">
                <a16:creationId xmlns:a16="http://schemas.microsoft.com/office/drawing/2014/main" id="{F8ADB024-6D8E-4E0A-ADE7-C69E43105A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40F486-2509-476F-B127-E191312C4C3F}"/>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2367985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CC868C-DE2F-46DF-9134-56DE2C961442}"/>
              </a:ext>
            </a:extLst>
          </p:cNvPr>
          <p:cNvSpPr>
            <a:spLocks noGrp="1"/>
          </p:cNvSpPr>
          <p:nvPr>
            <p:ph type="dt" sz="half" idx="10"/>
          </p:nvPr>
        </p:nvSpPr>
        <p:spPr/>
        <p:txBody>
          <a:bodyPr/>
          <a:lstStyle/>
          <a:p>
            <a:fld id="{78213661-1FB7-402D-A8EE-D1D38341766F}" type="datetimeFigureOut">
              <a:rPr lang="en-US" smtClean="0"/>
              <a:t>10/10/2019</a:t>
            </a:fld>
            <a:endParaRPr lang="en-US"/>
          </a:p>
        </p:txBody>
      </p:sp>
      <p:sp>
        <p:nvSpPr>
          <p:cNvPr id="3" name="Footer Placeholder 2">
            <a:extLst>
              <a:ext uri="{FF2B5EF4-FFF2-40B4-BE49-F238E27FC236}">
                <a16:creationId xmlns:a16="http://schemas.microsoft.com/office/drawing/2014/main" id="{F175D3BE-37AB-4429-97B6-B7B8FD8C15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01E1F-F2E4-455E-8AE8-68E8094329BB}"/>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4204302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D198A-396D-44A4-AF8F-2F4A708241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7DDD8D-985B-44B1-BEA4-A9372266F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EBAA7C-9352-4956-9BE7-4DAE5CCFE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3175FF-0E8E-4335-9894-8FF7B3206176}"/>
              </a:ext>
            </a:extLst>
          </p:cNvPr>
          <p:cNvSpPr>
            <a:spLocks noGrp="1"/>
          </p:cNvSpPr>
          <p:nvPr>
            <p:ph type="dt" sz="half" idx="10"/>
          </p:nvPr>
        </p:nvSpPr>
        <p:spPr/>
        <p:txBody>
          <a:bodyPr/>
          <a:lstStyle/>
          <a:p>
            <a:fld id="{78213661-1FB7-402D-A8EE-D1D38341766F}" type="datetimeFigureOut">
              <a:rPr lang="en-US" smtClean="0"/>
              <a:t>10/10/2019</a:t>
            </a:fld>
            <a:endParaRPr lang="en-US"/>
          </a:p>
        </p:txBody>
      </p:sp>
      <p:sp>
        <p:nvSpPr>
          <p:cNvPr id="6" name="Footer Placeholder 5">
            <a:extLst>
              <a:ext uri="{FF2B5EF4-FFF2-40B4-BE49-F238E27FC236}">
                <a16:creationId xmlns:a16="http://schemas.microsoft.com/office/drawing/2014/main" id="{AB388085-B204-4A9D-B6AF-6DCF748C06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7CA387-16BC-40A9-A01E-1FA4B6F39059}"/>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1958125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35FE-133B-4A73-84E9-C8EC580C08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42F3EE-F0FD-49E2-B4CF-493C2E115E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BF42A8-494A-4216-AEF0-E91571C94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A1F55-141F-47EC-B096-8F0F8C18C14E}"/>
              </a:ext>
            </a:extLst>
          </p:cNvPr>
          <p:cNvSpPr>
            <a:spLocks noGrp="1"/>
          </p:cNvSpPr>
          <p:nvPr>
            <p:ph type="dt" sz="half" idx="10"/>
          </p:nvPr>
        </p:nvSpPr>
        <p:spPr/>
        <p:txBody>
          <a:bodyPr/>
          <a:lstStyle/>
          <a:p>
            <a:fld id="{78213661-1FB7-402D-A8EE-D1D38341766F}" type="datetimeFigureOut">
              <a:rPr lang="en-US" smtClean="0"/>
              <a:t>10/10/2019</a:t>
            </a:fld>
            <a:endParaRPr lang="en-US"/>
          </a:p>
        </p:txBody>
      </p:sp>
      <p:sp>
        <p:nvSpPr>
          <p:cNvPr id="6" name="Footer Placeholder 5">
            <a:extLst>
              <a:ext uri="{FF2B5EF4-FFF2-40B4-BE49-F238E27FC236}">
                <a16:creationId xmlns:a16="http://schemas.microsoft.com/office/drawing/2014/main" id="{2844FEEC-141E-4DF0-8C59-A638DCC7E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905628-909C-4FA0-A620-015DEB9D3579}"/>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2945017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FAF5E-DBC9-433C-A1A2-0A32AAA296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6F887D-FCC5-45D1-AC0D-17B80D0D31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553F3-68E1-475D-ABA5-02A85C3196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661-1FB7-402D-A8EE-D1D38341766F}" type="datetimeFigureOut">
              <a:rPr lang="en-US" smtClean="0"/>
              <a:t>10/10/2019</a:t>
            </a:fld>
            <a:endParaRPr lang="en-US"/>
          </a:p>
        </p:txBody>
      </p:sp>
      <p:sp>
        <p:nvSpPr>
          <p:cNvPr id="5" name="Footer Placeholder 4">
            <a:extLst>
              <a:ext uri="{FF2B5EF4-FFF2-40B4-BE49-F238E27FC236}">
                <a16:creationId xmlns:a16="http://schemas.microsoft.com/office/drawing/2014/main" id="{0598AA8E-26C4-4EE8-9F4C-8066D5EB7D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637F22-BB28-4528-BC9E-F0055C92CF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EE40A8-93A4-4B6F-BA79-E0AD02B07BE5}" type="slidenum">
              <a:rPr lang="en-US" smtClean="0"/>
              <a:t>‹#›</a:t>
            </a:fld>
            <a:endParaRPr lang="en-US"/>
          </a:p>
        </p:txBody>
      </p:sp>
    </p:spTree>
    <p:extLst>
      <p:ext uri="{BB962C8B-B14F-4D97-AF65-F5344CB8AC3E}">
        <p14:creationId xmlns:p14="http://schemas.microsoft.com/office/powerpoint/2010/main" val="4090941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0AF16-25C3-4412-8A48-EBD11D9E897F}" type="datetimeFigureOut">
              <a:rPr lang="en-US" smtClean="0">
                <a:solidFill>
                  <a:prstClr val="black">
                    <a:tint val="75000"/>
                  </a:prstClr>
                </a:solidFill>
              </a:rPr>
              <a:pPr/>
              <a:t>10/10/2019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8F880D-212D-4DCF-985B-912E48C59B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94335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youtube.com/watch?v=BJTPqlCt-5c"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B61A0-EFCC-4B90-AAA8-135A41408BFE}"/>
              </a:ext>
            </a:extLst>
          </p:cNvPr>
          <p:cNvSpPr>
            <a:spLocks noGrp="1"/>
          </p:cNvSpPr>
          <p:nvPr>
            <p:ph type="ctrTitle"/>
          </p:nvPr>
        </p:nvSpPr>
        <p:spPr/>
        <p:txBody>
          <a:bodyPr/>
          <a:lstStyle/>
          <a:p>
            <a:r>
              <a:rPr lang="en-US" dirty="0"/>
              <a:t>Gemini:</a:t>
            </a:r>
            <a:br>
              <a:rPr lang="en-US" dirty="0"/>
            </a:br>
            <a:r>
              <a:rPr lang="en-US" dirty="0"/>
              <a:t>Rendezvous and Docking</a:t>
            </a:r>
          </a:p>
        </p:txBody>
      </p:sp>
      <p:sp>
        <p:nvSpPr>
          <p:cNvPr id="3" name="Subtitle 2">
            <a:extLst>
              <a:ext uri="{FF2B5EF4-FFF2-40B4-BE49-F238E27FC236}">
                <a16:creationId xmlns:a16="http://schemas.microsoft.com/office/drawing/2014/main" id="{D5F9E852-8BA1-473D-8466-1FBB4D3B4254}"/>
              </a:ext>
            </a:extLst>
          </p:cNvPr>
          <p:cNvSpPr>
            <a:spLocks noGrp="1"/>
          </p:cNvSpPr>
          <p:nvPr>
            <p:ph type="subTitle" idx="1"/>
          </p:nvPr>
        </p:nvSpPr>
        <p:spPr/>
        <p:txBody>
          <a:bodyPr/>
          <a:lstStyle/>
          <a:p>
            <a:r>
              <a:rPr lang="en-US" dirty="0" smtClean="0"/>
              <a:t>INST 154</a:t>
            </a:r>
            <a:endParaRPr lang="en-US" dirty="0"/>
          </a:p>
          <a:p>
            <a:r>
              <a:rPr lang="en-US" dirty="0" smtClean="0"/>
              <a:t>Apollo at 50</a:t>
            </a:r>
            <a:endParaRPr lang="en-US" dirty="0"/>
          </a:p>
        </p:txBody>
      </p:sp>
      <p:sp>
        <p:nvSpPr>
          <p:cNvPr id="4" name="TextBox 3"/>
          <p:cNvSpPr txBox="1"/>
          <p:nvPr/>
        </p:nvSpPr>
        <p:spPr>
          <a:xfrm>
            <a:off x="4320001" y="5073134"/>
            <a:ext cx="3551998" cy="369332"/>
          </a:xfrm>
          <a:prstGeom prst="rect">
            <a:avLst/>
          </a:prstGeom>
          <a:noFill/>
        </p:spPr>
        <p:txBody>
          <a:bodyPr wrap="none" rtlCol="0">
            <a:spAutoFit/>
          </a:bodyPr>
          <a:lstStyle/>
          <a:p>
            <a:r>
              <a:rPr lang="en-US" dirty="0" smtClean="0">
                <a:hlinkClick r:id="rId2"/>
              </a:rPr>
              <a:t>Gemini Flight Controller Orientation</a:t>
            </a:r>
            <a:endParaRPr lang="en-US" dirty="0"/>
          </a:p>
        </p:txBody>
      </p:sp>
    </p:spTree>
    <p:extLst>
      <p:ext uri="{BB962C8B-B14F-4D97-AF65-F5344CB8AC3E}">
        <p14:creationId xmlns:p14="http://schemas.microsoft.com/office/powerpoint/2010/main" val="3161904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3DD7-71FA-4C89-854B-16E51D6D2057}"/>
              </a:ext>
            </a:extLst>
          </p:cNvPr>
          <p:cNvSpPr>
            <a:spLocks noGrp="1"/>
          </p:cNvSpPr>
          <p:nvPr>
            <p:ph type="title"/>
          </p:nvPr>
        </p:nvSpPr>
        <p:spPr/>
        <p:txBody>
          <a:bodyPr/>
          <a:lstStyle/>
          <a:p>
            <a:r>
              <a:rPr lang="en-US" dirty="0"/>
              <a:t>Long Duration Missions (before Shuttle/Mir)</a:t>
            </a:r>
          </a:p>
        </p:txBody>
      </p:sp>
      <p:sp>
        <p:nvSpPr>
          <p:cNvPr id="3" name="Content Placeholder 2">
            <a:extLst>
              <a:ext uri="{FF2B5EF4-FFF2-40B4-BE49-F238E27FC236}">
                <a16:creationId xmlns:a16="http://schemas.microsoft.com/office/drawing/2014/main" id="{0BCFE9EC-A3F7-462F-B167-ED9079F769D5}"/>
              </a:ext>
            </a:extLst>
          </p:cNvPr>
          <p:cNvSpPr>
            <a:spLocks noGrp="1"/>
          </p:cNvSpPr>
          <p:nvPr>
            <p:ph idx="1"/>
          </p:nvPr>
        </p:nvSpPr>
        <p:spPr/>
        <p:txBody>
          <a:bodyPr/>
          <a:lstStyle/>
          <a:p>
            <a:r>
              <a:rPr lang="en-US" dirty="0"/>
              <a:t>Mercury-Atlas 9	  1.4 days</a:t>
            </a:r>
          </a:p>
          <a:p>
            <a:r>
              <a:rPr lang="en-US" dirty="0"/>
              <a:t>Gemini 4		  4.1 days</a:t>
            </a:r>
          </a:p>
          <a:p>
            <a:r>
              <a:rPr lang="en-US" dirty="0"/>
              <a:t>Gemini 5		  7.9 days</a:t>
            </a:r>
          </a:p>
          <a:p>
            <a:r>
              <a:rPr lang="en-US" dirty="0"/>
              <a:t>Gemini 7		13.8 days</a:t>
            </a:r>
          </a:p>
          <a:p>
            <a:r>
              <a:rPr lang="en-US" dirty="0"/>
              <a:t>Skylab 2		28.0 days</a:t>
            </a:r>
          </a:p>
          <a:p>
            <a:r>
              <a:rPr lang="en-US" dirty="0"/>
              <a:t>Skylab 3		59.5 days</a:t>
            </a:r>
          </a:p>
          <a:p>
            <a:r>
              <a:rPr lang="en-US" dirty="0"/>
              <a:t>Skylab 4		84.1 days</a:t>
            </a:r>
          </a:p>
        </p:txBody>
      </p:sp>
    </p:spTree>
    <p:extLst>
      <p:ext uri="{BB962C8B-B14F-4D97-AF65-F5344CB8AC3E}">
        <p14:creationId xmlns:p14="http://schemas.microsoft.com/office/powerpoint/2010/main" val="2661963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3046C-048B-4833-A23C-13D76AEB41D1}"/>
              </a:ext>
            </a:extLst>
          </p:cNvPr>
          <p:cNvSpPr>
            <a:spLocks noGrp="1"/>
          </p:cNvSpPr>
          <p:nvPr>
            <p:ph type="title"/>
          </p:nvPr>
        </p:nvSpPr>
        <p:spPr>
          <a:xfrm>
            <a:off x="838200" y="195262"/>
            <a:ext cx="10515600" cy="1325563"/>
          </a:xfrm>
        </p:spPr>
        <p:txBody>
          <a:bodyPr/>
          <a:lstStyle/>
          <a:p>
            <a:r>
              <a:rPr lang="en-US" dirty="0"/>
              <a:t>Rendezvous Missions (before Apollo 11)</a:t>
            </a:r>
          </a:p>
        </p:txBody>
      </p:sp>
      <p:sp>
        <p:nvSpPr>
          <p:cNvPr id="3" name="Content Placeholder 2">
            <a:extLst>
              <a:ext uri="{FF2B5EF4-FFF2-40B4-BE49-F238E27FC236}">
                <a16:creationId xmlns:a16="http://schemas.microsoft.com/office/drawing/2014/main" id="{1FCCF4E6-CA96-4E79-9493-90C4AA85CDE8}"/>
              </a:ext>
            </a:extLst>
          </p:cNvPr>
          <p:cNvSpPr>
            <a:spLocks noGrp="1"/>
          </p:cNvSpPr>
          <p:nvPr>
            <p:ph idx="1"/>
          </p:nvPr>
        </p:nvSpPr>
        <p:spPr>
          <a:xfrm>
            <a:off x="838200" y="1520825"/>
            <a:ext cx="10893725" cy="4351338"/>
          </a:xfrm>
        </p:spPr>
        <p:txBody>
          <a:bodyPr/>
          <a:lstStyle/>
          <a:p>
            <a:r>
              <a:rPr lang="en-US" dirty="0" smtClean="0"/>
              <a:t>Gemini 4 (second stage re-rendezvous) </a:t>
            </a:r>
            <a:r>
              <a:rPr lang="en-US" b="1" dirty="0" smtClean="0">
                <a:solidFill>
                  <a:srgbClr val="FF0000"/>
                </a:solidFill>
              </a:rPr>
              <a:t>[venting, line of sight thrusting]</a:t>
            </a:r>
          </a:p>
        </p:txBody>
      </p:sp>
      <p:pic>
        <p:nvPicPr>
          <p:cNvPr id="4" name="Picture 3"/>
          <p:cNvPicPr>
            <a:picLocks noChangeAspect="1"/>
          </p:cNvPicPr>
          <p:nvPr/>
        </p:nvPicPr>
        <p:blipFill>
          <a:blip r:embed="rId2"/>
          <a:stretch>
            <a:fillRect/>
          </a:stretch>
        </p:blipFill>
        <p:spPr>
          <a:xfrm>
            <a:off x="1528417" y="2094466"/>
            <a:ext cx="8476974" cy="4763534"/>
          </a:xfrm>
          <a:prstGeom prst="rect">
            <a:avLst/>
          </a:prstGeom>
        </p:spPr>
      </p:pic>
    </p:spTree>
    <p:extLst>
      <p:ext uri="{BB962C8B-B14F-4D97-AF65-F5344CB8AC3E}">
        <p14:creationId xmlns:p14="http://schemas.microsoft.com/office/powerpoint/2010/main" val="483093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9404"/>
          <a:stretch/>
        </p:blipFill>
        <p:spPr>
          <a:xfrm>
            <a:off x="7012290" y="1886226"/>
            <a:ext cx="4341510" cy="4971774"/>
          </a:xfrm>
          <a:prstGeom prst="rect">
            <a:avLst/>
          </a:prstGeom>
        </p:spPr>
      </p:pic>
      <p:sp>
        <p:nvSpPr>
          <p:cNvPr id="2" name="Title 1">
            <a:extLst>
              <a:ext uri="{FF2B5EF4-FFF2-40B4-BE49-F238E27FC236}">
                <a16:creationId xmlns:a16="http://schemas.microsoft.com/office/drawing/2014/main" id="{FE93046C-048B-4833-A23C-13D76AEB41D1}"/>
              </a:ext>
            </a:extLst>
          </p:cNvPr>
          <p:cNvSpPr>
            <a:spLocks noGrp="1"/>
          </p:cNvSpPr>
          <p:nvPr>
            <p:ph type="title"/>
          </p:nvPr>
        </p:nvSpPr>
        <p:spPr>
          <a:xfrm>
            <a:off x="838200" y="195262"/>
            <a:ext cx="10515600" cy="1325563"/>
          </a:xfrm>
        </p:spPr>
        <p:txBody>
          <a:bodyPr/>
          <a:lstStyle/>
          <a:p>
            <a:r>
              <a:rPr lang="en-US" dirty="0"/>
              <a:t>Rendezvous Missions (before Apollo 11)</a:t>
            </a:r>
          </a:p>
        </p:txBody>
      </p:sp>
      <p:sp>
        <p:nvSpPr>
          <p:cNvPr id="3" name="Content Placeholder 2">
            <a:extLst>
              <a:ext uri="{FF2B5EF4-FFF2-40B4-BE49-F238E27FC236}">
                <a16:creationId xmlns:a16="http://schemas.microsoft.com/office/drawing/2014/main" id="{1FCCF4E6-CA96-4E79-9493-90C4AA85CDE8}"/>
              </a:ext>
            </a:extLst>
          </p:cNvPr>
          <p:cNvSpPr>
            <a:spLocks noGrp="1"/>
          </p:cNvSpPr>
          <p:nvPr>
            <p:ph idx="1"/>
          </p:nvPr>
        </p:nvSpPr>
        <p:spPr>
          <a:xfrm>
            <a:off x="838200" y="1520825"/>
            <a:ext cx="10893725" cy="4351338"/>
          </a:xfrm>
        </p:spPr>
        <p:txBody>
          <a:bodyPr/>
          <a:lstStyle/>
          <a:p>
            <a:r>
              <a:rPr lang="en-US" dirty="0" smtClean="0"/>
              <a:t>Gemini 4 (second stage re-rendezvous) </a:t>
            </a:r>
            <a:r>
              <a:rPr lang="en-US" b="1" dirty="0" smtClean="0">
                <a:solidFill>
                  <a:srgbClr val="FF0000"/>
                </a:solidFill>
              </a:rPr>
              <a:t>[venting, line of sight thrusting]</a:t>
            </a:r>
            <a:endParaRPr lang="en-US" b="1" dirty="0" smtClean="0"/>
          </a:p>
          <a:p>
            <a:r>
              <a:rPr lang="en-US" dirty="0" smtClean="0"/>
              <a:t>Gemini </a:t>
            </a:r>
            <a:r>
              <a:rPr lang="en-US" dirty="0"/>
              <a:t>5 (Radar Evaluation Pod) </a:t>
            </a:r>
            <a:r>
              <a:rPr lang="en-US" b="1" dirty="0" smtClean="0">
                <a:solidFill>
                  <a:srgbClr val="FF0000"/>
                </a:solidFill>
              </a:rPr>
              <a:t>[fuel cell problems]</a:t>
            </a:r>
            <a:endParaRPr lang="en-US" b="1" dirty="0">
              <a:solidFill>
                <a:srgbClr val="FF0000"/>
              </a:solidFill>
            </a:endParaRPr>
          </a:p>
        </p:txBody>
      </p:sp>
    </p:spTree>
    <p:extLst>
      <p:ext uri="{BB962C8B-B14F-4D97-AF65-F5344CB8AC3E}">
        <p14:creationId xmlns:p14="http://schemas.microsoft.com/office/powerpoint/2010/main" val="425306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3046C-048B-4833-A23C-13D76AEB41D1}"/>
              </a:ext>
            </a:extLst>
          </p:cNvPr>
          <p:cNvSpPr>
            <a:spLocks noGrp="1"/>
          </p:cNvSpPr>
          <p:nvPr>
            <p:ph type="title"/>
          </p:nvPr>
        </p:nvSpPr>
        <p:spPr>
          <a:xfrm>
            <a:off x="838200" y="195262"/>
            <a:ext cx="10515600" cy="1325563"/>
          </a:xfrm>
        </p:spPr>
        <p:txBody>
          <a:bodyPr/>
          <a:lstStyle/>
          <a:p>
            <a:r>
              <a:rPr lang="en-US" dirty="0"/>
              <a:t>Rendezvous Missions (before Apollo 11)</a:t>
            </a:r>
          </a:p>
        </p:txBody>
      </p:sp>
      <p:sp>
        <p:nvSpPr>
          <p:cNvPr id="3" name="Content Placeholder 2">
            <a:extLst>
              <a:ext uri="{FF2B5EF4-FFF2-40B4-BE49-F238E27FC236}">
                <a16:creationId xmlns:a16="http://schemas.microsoft.com/office/drawing/2014/main" id="{1FCCF4E6-CA96-4E79-9493-90C4AA85CDE8}"/>
              </a:ext>
            </a:extLst>
          </p:cNvPr>
          <p:cNvSpPr>
            <a:spLocks noGrp="1"/>
          </p:cNvSpPr>
          <p:nvPr>
            <p:ph idx="1"/>
          </p:nvPr>
        </p:nvSpPr>
        <p:spPr>
          <a:xfrm>
            <a:off x="838200" y="1520825"/>
            <a:ext cx="10893725" cy="4351338"/>
          </a:xfrm>
        </p:spPr>
        <p:txBody>
          <a:bodyPr/>
          <a:lstStyle/>
          <a:p>
            <a:r>
              <a:rPr lang="en-US" dirty="0" smtClean="0"/>
              <a:t>Gemini 4 (second stage re-rendezvous) </a:t>
            </a:r>
            <a:r>
              <a:rPr lang="en-US" b="1" dirty="0" smtClean="0">
                <a:solidFill>
                  <a:srgbClr val="FF0000"/>
                </a:solidFill>
              </a:rPr>
              <a:t>[venting, line of sight thrusting]</a:t>
            </a:r>
            <a:endParaRPr lang="en-US" dirty="0" smtClean="0"/>
          </a:p>
          <a:p>
            <a:r>
              <a:rPr lang="en-US" dirty="0" smtClean="0"/>
              <a:t>Gemini </a:t>
            </a:r>
            <a:r>
              <a:rPr lang="en-US" dirty="0"/>
              <a:t>5 (Radar Evaluation Pod) </a:t>
            </a:r>
            <a:r>
              <a:rPr lang="en-US" b="1" dirty="0" smtClean="0">
                <a:solidFill>
                  <a:srgbClr val="FF0000"/>
                </a:solidFill>
              </a:rPr>
              <a:t>[fuel cell problems]</a:t>
            </a:r>
            <a:endParaRPr lang="en-US" b="1" dirty="0">
              <a:solidFill>
                <a:srgbClr val="FF0000"/>
              </a:solidFill>
            </a:endParaRPr>
          </a:p>
          <a:p>
            <a:r>
              <a:rPr lang="en-US" dirty="0"/>
              <a:t>Gemini 6A (first rendezvous – with Gemini 7) </a:t>
            </a:r>
            <a:r>
              <a:rPr lang="en-US" b="1" dirty="0">
                <a:solidFill>
                  <a:srgbClr val="FF0000"/>
                </a:solidFill>
              </a:rPr>
              <a:t>[</a:t>
            </a:r>
            <a:r>
              <a:rPr lang="en-US" b="1" dirty="0" err="1">
                <a:solidFill>
                  <a:srgbClr val="FF0000"/>
                </a:solidFill>
              </a:rPr>
              <a:t>Agena</a:t>
            </a:r>
            <a:r>
              <a:rPr lang="en-US" b="1" dirty="0">
                <a:solidFill>
                  <a:srgbClr val="FF0000"/>
                </a:solidFill>
              </a:rPr>
              <a:t> fail, pad abort</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771483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A475A8-9B59-4FA2-8582-F8BC6E4165D1}"/>
              </a:ext>
            </a:extLst>
          </p:cNvPr>
          <p:cNvPicPr>
            <a:picLocks noChangeAspect="1"/>
          </p:cNvPicPr>
          <p:nvPr/>
        </p:nvPicPr>
        <p:blipFill rotWithShape="1">
          <a:blip r:embed="rId2"/>
          <a:srcRect t="8612" b="8576"/>
          <a:stretch/>
        </p:blipFill>
        <p:spPr>
          <a:xfrm>
            <a:off x="0" y="0"/>
            <a:ext cx="12187599" cy="6858000"/>
          </a:xfrm>
          <a:prstGeom prst="rect">
            <a:avLst/>
          </a:prstGeom>
        </p:spPr>
      </p:pic>
    </p:spTree>
    <p:extLst>
      <p:ext uri="{BB962C8B-B14F-4D97-AF65-F5344CB8AC3E}">
        <p14:creationId xmlns:p14="http://schemas.microsoft.com/office/powerpoint/2010/main" val="2247073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F9DC11-9E0F-4C4B-8F80-CE27DBC6001C}"/>
              </a:ext>
            </a:extLst>
          </p:cNvPr>
          <p:cNvPicPr>
            <a:picLocks noChangeAspect="1"/>
          </p:cNvPicPr>
          <p:nvPr/>
        </p:nvPicPr>
        <p:blipFill>
          <a:blip r:embed="rId2"/>
          <a:stretch>
            <a:fillRect/>
          </a:stretch>
        </p:blipFill>
        <p:spPr>
          <a:xfrm>
            <a:off x="-19560" y="0"/>
            <a:ext cx="12211560" cy="6847032"/>
          </a:xfrm>
          <a:prstGeom prst="rect">
            <a:avLst/>
          </a:prstGeom>
        </p:spPr>
      </p:pic>
    </p:spTree>
    <p:extLst>
      <p:ext uri="{BB962C8B-B14F-4D97-AF65-F5344CB8AC3E}">
        <p14:creationId xmlns:p14="http://schemas.microsoft.com/office/powerpoint/2010/main" val="3844009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3046C-048B-4833-A23C-13D76AEB41D1}"/>
              </a:ext>
            </a:extLst>
          </p:cNvPr>
          <p:cNvSpPr>
            <a:spLocks noGrp="1"/>
          </p:cNvSpPr>
          <p:nvPr>
            <p:ph type="title"/>
          </p:nvPr>
        </p:nvSpPr>
        <p:spPr>
          <a:xfrm>
            <a:off x="838200" y="195262"/>
            <a:ext cx="10515600" cy="1325563"/>
          </a:xfrm>
        </p:spPr>
        <p:txBody>
          <a:bodyPr/>
          <a:lstStyle/>
          <a:p>
            <a:r>
              <a:rPr lang="en-US" dirty="0"/>
              <a:t>Rendezvous Missions (before Apollo 11)</a:t>
            </a:r>
          </a:p>
        </p:txBody>
      </p:sp>
      <p:sp>
        <p:nvSpPr>
          <p:cNvPr id="3" name="Content Placeholder 2">
            <a:extLst>
              <a:ext uri="{FF2B5EF4-FFF2-40B4-BE49-F238E27FC236}">
                <a16:creationId xmlns:a16="http://schemas.microsoft.com/office/drawing/2014/main" id="{1FCCF4E6-CA96-4E79-9493-90C4AA85CDE8}"/>
              </a:ext>
            </a:extLst>
          </p:cNvPr>
          <p:cNvSpPr>
            <a:spLocks noGrp="1"/>
          </p:cNvSpPr>
          <p:nvPr>
            <p:ph idx="1"/>
          </p:nvPr>
        </p:nvSpPr>
        <p:spPr>
          <a:xfrm>
            <a:off x="838200" y="1520825"/>
            <a:ext cx="10893725" cy="4351338"/>
          </a:xfrm>
        </p:spPr>
        <p:txBody>
          <a:bodyPr/>
          <a:lstStyle/>
          <a:p>
            <a:r>
              <a:rPr lang="en-US" dirty="0" smtClean="0"/>
              <a:t>Gemini 4 (second stage re-rendezvous) </a:t>
            </a:r>
            <a:r>
              <a:rPr lang="en-US" b="1" dirty="0">
                <a:solidFill>
                  <a:srgbClr val="FF0000"/>
                </a:solidFill>
              </a:rPr>
              <a:t>[venting, line of sight thrusting</a:t>
            </a:r>
            <a:r>
              <a:rPr lang="en-US" b="1" dirty="0" smtClean="0">
                <a:solidFill>
                  <a:srgbClr val="FF0000"/>
                </a:solidFill>
              </a:rPr>
              <a:t>]</a:t>
            </a:r>
            <a:endParaRPr lang="en-US" dirty="0" smtClean="0"/>
          </a:p>
          <a:p>
            <a:r>
              <a:rPr lang="en-US" dirty="0" smtClean="0"/>
              <a:t>Gemini </a:t>
            </a:r>
            <a:r>
              <a:rPr lang="en-US" dirty="0"/>
              <a:t>5 (Radar Evaluation Pod) </a:t>
            </a:r>
            <a:r>
              <a:rPr lang="en-US" b="1" dirty="0" smtClean="0">
                <a:solidFill>
                  <a:srgbClr val="FF0000"/>
                </a:solidFill>
              </a:rPr>
              <a:t>[fuel cell problems]</a:t>
            </a:r>
            <a:endParaRPr lang="en-US" b="1" dirty="0">
              <a:solidFill>
                <a:srgbClr val="FF0000"/>
              </a:solidFill>
            </a:endParaRPr>
          </a:p>
          <a:p>
            <a:r>
              <a:rPr lang="en-US" dirty="0"/>
              <a:t>Gemini 6A (first rendezvous – with Gemini 7) </a:t>
            </a:r>
            <a:r>
              <a:rPr lang="en-US" b="1" dirty="0">
                <a:solidFill>
                  <a:srgbClr val="FF0000"/>
                </a:solidFill>
              </a:rPr>
              <a:t>[</a:t>
            </a:r>
            <a:r>
              <a:rPr lang="en-US" b="1" dirty="0" err="1">
                <a:solidFill>
                  <a:srgbClr val="FF0000"/>
                </a:solidFill>
              </a:rPr>
              <a:t>Agena</a:t>
            </a:r>
            <a:r>
              <a:rPr lang="en-US" b="1" dirty="0">
                <a:solidFill>
                  <a:srgbClr val="FF0000"/>
                </a:solidFill>
              </a:rPr>
              <a:t> fail, pad abort]</a:t>
            </a:r>
          </a:p>
          <a:p>
            <a:r>
              <a:rPr lang="en-US" dirty="0"/>
              <a:t>Gemini 8 (first docking) </a:t>
            </a:r>
            <a:r>
              <a:rPr lang="en-US" b="1" dirty="0">
                <a:solidFill>
                  <a:srgbClr val="FF0000"/>
                </a:solidFill>
              </a:rPr>
              <a:t>[emergency reentry]</a:t>
            </a:r>
          </a:p>
          <a:p>
            <a:r>
              <a:rPr lang="en-US" dirty="0"/>
              <a:t>Gemini 9A (rendezvous from above) </a:t>
            </a:r>
            <a:r>
              <a:rPr lang="en-US" b="1" dirty="0">
                <a:solidFill>
                  <a:srgbClr val="FF0000"/>
                </a:solidFill>
              </a:rPr>
              <a:t>[backup crew, Atlas fail, ADTA fail]</a:t>
            </a:r>
          </a:p>
          <a:p>
            <a:r>
              <a:rPr lang="en-US" dirty="0"/>
              <a:t>Gemini 10 (rendezvous with an uncooperative target)</a:t>
            </a:r>
          </a:p>
          <a:p>
            <a:r>
              <a:rPr lang="en-US" dirty="0"/>
              <a:t>Gemini 11 (rapid one-orbit rendezvous)</a:t>
            </a:r>
          </a:p>
          <a:p>
            <a:r>
              <a:rPr lang="en-US" dirty="0"/>
              <a:t>Gemini 12 (unplanned rendezvous without radar)</a:t>
            </a:r>
          </a:p>
          <a:p>
            <a:r>
              <a:rPr lang="en-US" dirty="0"/>
              <a:t>Apollo 9 (LM-active rendezvous)</a:t>
            </a:r>
          </a:p>
          <a:p>
            <a:r>
              <a:rPr lang="en-US" dirty="0"/>
              <a:t>Apollo 10 (Lunar Orbit Rendezvous)</a:t>
            </a:r>
          </a:p>
        </p:txBody>
      </p:sp>
    </p:spTree>
    <p:extLst>
      <p:ext uri="{BB962C8B-B14F-4D97-AF65-F5344CB8AC3E}">
        <p14:creationId xmlns:p14="http://schemas.microsoft.com/office/powerpoint/2010/main" val="1086873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DDB76-41C5-4DA2-AE5A-2D8DEEE64ACF}"/>
              </a:ext>
            </a:extLst>
          </p:cNvPr>
          <p:cNvPicPr>
            <a:picLocks noChangeAspect="1"/>
          </p:cNvPicPr>
          <p:nvPr/>
        </p:nvPicPr>
        <p:blipFill rotWithShape="1">
          <a:blip r:embed="rId2"/>
          <a:srcRect t="9111" b="10158"/>
          <a:stretch/>
        </p:blipFill>
        <p:spPr>
          <a:xfrm>
            <a:off x="0" y="0"/>
            <a:ext cx="12192000" cy="6860877"/>
          </a:xfrm>
          <a:prstGeom prst="rect">
            <a:avLst/>
          </a:prstGeom>
        </p:spPr>
      </p:pic>
    </p:spTree>
    <p:extLst>
      <p:ext uri="{BB962C8B-B14F-4D97-AF65-F5344CB8AC3E}">
        <p14:creationId xmlns:p14="http://schemas.microsoft.com/office/powerpoint/2010/main" val="3076834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38972-F830-4474-AAA1-77A95DCAE7B3}"/>
              </a:ext>
            </a:extLst>
          </p:cNvPr>
          <p:cNvPicPr>
            <a:picLocks noChangeAspect="1"/>
          </p:cNvPicPr>
          <p:nvPr/>
        </p:nvPicPr>
        <p:blipFill>
          <a:blip r:embed="rId2"/>
          <a:stretch>
            <a:fillRect/>
          </a:stretch>
        </p:blipFill>
        <p:spPr>
          <a:xfrm>
            <a:off x="2530415" y="0"/>
            <a:ext cx="7122523" cy="6858000"/>
          </a:xfrm>
          <a:prstGeom prst="rect">
            <a:avLst/>
          </a:prstGeom>
        </p:spPr>
      </p:pic>
    </p:spTree>
    <p:extLst>
      <p:ext uri="{BB962C8B-B14F-4D97-AF65-F5344CB8AC3E}">
        <p14:creationId xmlns:p14="http://schemas.microsoft.com/office/powerpoint/2010/main" val="1998072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3046C-048B-4833-A23C-13D76AEB41D1}"/>
              </a:ext>
            </a:extLst>
          </p:cNvPr>
          <p:cNvSpPr>
            <a:spLocks noGrp="1"/>
          </p:cNvSpPr>
          <p:nvPr>
            <p:ph type="title"/>
          </p:nvPr>
        </p:nvSpPr>
        <p:spPr>
          <a:xfrm>
            <a:off x="838200" y="195262"/>
            <a:ext cx="10515600" cy="1325563"/>
          </a:xfrm>
        </p:spPr>
        <p:txBody>
          <a:bodyPr/>
          <a:lstStyle/>
          <a:p>
            <a:r>
              <a:rPr lang="en-US" dirty="0"/>
              <a:t>Rendezvous Missions (before Apollo 11)</a:t>
            </a:r>
          </a:p>
        </p:txBody>
      </p:sp>
      <p:sp>
        <p:nvSpPr>
          <p:cNvPr id="3" name="Content Placeholder 2">
            <a:extLst>
              <a:ext uri="{FF2B5EF4-FFF2-40B4-BE49-F238E27FC236}">
                <a16:creationId xmlns:a16="http://schemas.microsoft.com/office/drawing/2014/main" id="{1FCCF4E6-CA96-4E79-9493-90C4AA85CDE8}"/>
              </a:ext>
            </a:extLst>
          </p:cNvPr>
          <p:cNvSpPr>
            <a:spLocks noGrp="1"/>
          </p:cNvSpPr>
          <p:nvPr>
            <p:ph idx="1"/>
          </p:nvPr>
        </p:nvSpPr>
        <p:spPr>
          <a:xfrm>
            <a:off x="838200" y="1520825"/>
            <a:ext cx="10893725" cy="4351338"/>
          </a:xfrm>
        </p:spPr>
        <p:txBody>
          <a:bodyPr/>
          <a:lstStyle/>
          <a:p>
            <a:r>
              <a:rPr lang="en-US" dirty="0" smtClean="0"/>
              <a:t>Gemini 4 (second stage </a:t>
            </a:r>
            <a:r>
              <a:rPr lang="en-US" dirty="0"/>
              <a:t>re-rendezvous) </a:t>
            </a:r>
            <a:r>
              <a:rPr lang="en-US" b="1" dirty="0">
                <a:solidFill>
                  <a:srgbClr val="FF0000"/>
                </a:solidFill>
              </a:rPr>
              <a:t>[venting, line of sight thrusting</a:t>
            </a:r>
            <a:r>
              <a:rPr lang="en-US" b="1" dirty="0" smtClean="0">
                <a:solidFill>
                  <a:srgbClr val="FF0000"/>
                </a:solidFill>
              </a:rPr>
              <a:t>]</a:t>
            </a:r>
          </a:p>
          <a:p>
            <a:r>
              <a:rPr lang="en-US" dirty="0" smtClean="0"/>
              <a:t>Gemini </a:t>
            </a:r>
            <a:r>
              <a:rPr lang="en-US" dirty="0"/>
              <a:t>5 (Radar Evaluation Pod) </a:t>
            </a:r>
            <a:r>
              <a:rPr lang="en-US" b="1" dirty="0" smtClean="0">
                <a:solidFill>
                  <a:srgbClr val="FF0000"/>
                </a:solidFill>
              </a:rPr>
              <a:t>[fuel cell problems]</a:t>
            </a:r>
            <a:endParaRPr lang="en-US" b="1" dirty="0">
              <a:solidFill>
                <a:srgbClr val="FF0000"/>
              </a:solidFill>
            </a:endParaRPr>
          </a:p>
          <a:p>
            <a:r>
              <a:rPr lang="en-US" dirty="0"/>
              <a:t>Gemini 6A (first rendezvous – with Gemini 7) </a:t>
            </a:r>
            <a:r>
              <a:rPr lang="en-US" b="1" dirty="0">
                <a:solidFill>
                  <a:srgbClr val="FF0000"/>
                </a:solidFill>
              </a:rPr>
              <a:t>[</a:t>
            </a:r>
            <a:r>
              <a:rPr lang="en-US" b="1" dirty="0" err="1">
                <a:solidFill>
                  <a:srgbClr val="FF0000"/>
                </a:solidFill>
              </a:rPr>
              <a:t>Agena</a:t>
            </a:r>
            <a:r>
              <a:rPr lang="en-US" b="1" dirty="0">
                <a:solidFill>
                  <a:srgbClr val="FF0000"/>
                </a:solidFill>
              </a:rPr>
              <a:t> fail, pad abort]</a:t>
            </a:r>
          </a:p>
          <a:p>
            <a:r>
              <a:rPr lang="en-US" dirty="0"/>
              <a:t>Gemini 8 (first docking) </a:t>
            </a:r>
            <a:r>
              <a:rPr lang="en-US" b="1" dirty="0">
                <a:solidFill>
                  <a:srgbClr val="FF0000"/>
                </a:solidFill>
              </a:rPr>
              <a:t>[emergency reentry]</a:t>
            </a:r>
          </a:p>
          <a:p>
            <a:r>
              <a:rPr lang="en-US" dirty="0"/>
              <a:t>Gemini 9A (rendezvous from above) </a:t>
            </a:r>
            <a:r>
              <a:rPr lang="en-US" b="1" dirty="0">
                <a:solidFill>
                  <a:srgbClr val="FF0000"/>
                </a:solidFill>
              </a:rPr>
              <a:t>[backup crew, Atlas fail, ADTA fail</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904818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49B16-494B-42BA-AF44-3CF938ECA233}"/>
              </a:ext>
            </a:extLst>
          </p:cNvPr>
          <p:cNvSpPr>
            <a:spLocks noGrp="1"/>
          </p:cNvSpPr>
          <p:nvPr>
            <p:ph type="title"/>
          </p:nvPr>
        </p:nvSpPr>
        <p:spPr>
          <a:xfrm>
            <a:off x="838200" y="287277"/>
            <a:ext cx="10515600" cy="1325563"/>
          </a:xfrm>
        </p:spPr>
        <p:txBody>
          <a:bodyPr/>
          <a:lstStyle/>
          <a:p>
            <a:r>
              <a:rPr lang="en-US" dirty="0"/>
              <a:t>Gemini Objectives</a:t>
            </a:r>
          </a:p>
        </p:txBody>
      </p:sp>
      <p:sp>
        <p:nvSpPr>
          <p:cNvPr id="3" name="Content Placeholder 2">
            <a:extLst>
              <a:ext uri="{FF2B5EF4-FFF2-40B4-BE49-F238E27FC236}">
                <a16:creationId xmlns:a16="http://schemas.microsoft.com/office/drawing/2014/main" id="{2472963B-DCB1-4B75-93F9-868386FD393D}"/>
              </a:ext>
            </a:extLst>
          </p:cNvPr>
          <p:cNvSpPr>
            <a:spLocks noGrp="1"/>
          </p:cNvSpPr>
          <p:nvPr>
            <p:ph idx="1"/>
          </p:nvPr>
        </p:nvSpPr>
        <p:spPr>
          <a:xfrm>
            <a:off x="838200" y="1612840"/>
            <a:ext cx="10515600" cy="4894492"/>
          </a:xfrm>
        </p:spPr>
        <p:txBody>
          <a:bodyPr/>
          <a:lstStyle/>
          <a:p>
            <a:r>
              <a:rPr lang="en-US" dirty="0"/>
              <a:t>To demonstrate endurance of humans and equipment in spaceflight for extended periods, at least eight days required for a Moon landing, to a maximum of two weeks </a:t>
            </a:r>
            <a:r>
              <a:rPr lang="en-US" b="1" dirty="0">
                <a:solidFill>
                  <a:srgbClr val="00B050"/>
                </a:solidFill>
              </a:rPr>
              <a:t>[succeeded]</a:t>
            </a:r>
          </a:p>
          <a:p>
            <a:r>
              <a:rPr lang="en-US" dirty="0"/>
              <a:t>To effect rendezvous and docking with another vehicle, and to maneuver the combined spacecraft using the propulsion system of the target vehicle </a:t>
            </a:r>
            <a:r>
              <a:rPr lang="en-US" b="1" dirty="0">
                <a:solidFill>
                  <a:srgbClr val="00B050"/>
                </a:solidFill>
              </a:rPr>
              <a:t>[succeeded]</a:t>
            </a:r>
          </a:p>
          <a:p>
            <a:r>
              <a:rPr lang="en-US" dirty="0"/>
              <a:t>To demonstrate Extra-Vehicular Activity (EVA), or space-"walks" outside the protection of the spacecraft, and to evaluate the astronauts' ability to perform tasks there </a:t>
            </a:r>
            <a:r>
              <a:rPr lang="en-US" b="1" dirty="0">
                <a:solidFill>
                  <a:srgbClr val="00B050"/>
                </a:solidFill>
              </a:rPr>
              <a:t>[succeeded]</a:t>
            </a:r>
          </a:p>
          <a:p>
            <a:r>
              <a:rPr lang="en-US" dirty="0"/>
              <a:t>To perfect techniques of atmospheric reentry and touchdown at a pre-selected location on land </a:t>
            </a:r>
            <a:r>
              <a:rPr lang="en-US" b="1" dirty="0">
                <a:solidFill>
                  <a:srgbClr val="FF0000"/>
                </a:solidFill>
              </a:rPr>
              <a:t>[failed]</a:t>
            </a:r>
          </a:p>
        </p:txBody>
      </p:sp>
    </p:spTree>
    <p:extLst>
      <p:ext uri="{BB962C8B-B14F-4D97-AF65-F5344CB8AC3E}">
        <p14:creationId xmlns:p14="http://schemas.microsoft.com/office/powerpoint/2010/main" val="3567526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887A0-AA09-4339-B430-D8ED41E74530}"/>
              </a:ext>
            </a:extLst>
          </p:cNvPr>
          <p:cNvPicPr>
            <a:picLocks noChangeAspect="1"/>
          </p:cNvPicPr>
          <p:nvPr/>
        </p:nvPicPr>
        <p:blipFill rotWithShape="1">
          <a:blip r:embed="rId2"/>
          <a:srcRect l="26132" r="7944"/>
          <a:stretch/>
        </p:blipFill>
        <p:spPr>
          <a:xfrm>
            <a:off x="-1204" y="-4128"/>
            <a:ext cx="12218279" cy="6862128"/>
          </a:xfrm>
          <a:prstGeom prst="rect">
            <a:avLst/>
          </a:prstGeom>
        </p:spPr>
      </p:pic>
    </p:spTree>
    <p:extLst>
      <p:ext uri="{BB962C8B-B14F-4D97-AF65-F5344CB8AC3E}">
        <p14:creationId xmlns:p14="http://schemas.microsoft.com/office/powerpoint/2010/main" val="3006290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3046C-048B-4833-A23C-13D76AEB41D1}"/>
              </a:ext>
            </a:extLst>
          </p:cNvPr>
          <p:cNvSpPr>
            <a:spLocks noGrp="1"/>
          </p:cNvSpPr>
          <p:nvPr>
            <p:ph type="title"/>
          </p:nvPr>
        </p:nvSpPr>
        <p:spPr>
          <a:xfrm>
            <a:off x="838200" y="195262"/>
            <a:ext cx="10515600" cy="1325563"/>
          </a:xfrm>
        </p:spPr>
        <p:txBody>
          <a:bodyPr/>
          <a:lstStyle/>
          <a:p>
            <a:r>
              <a:rPr lang="en-US" dirty="0"/>
              <a:t>Rendezvous Missions (before Apollo 11)</a:t>
            </a:r>
          </a:p>
        </p:txBody>
      </p:sp>
      <p:sp>
        <p:nvSpPr>
          <p:cNvPr id="3" name="Content Placeholder 2">
            <a:extLst>
              <a:ext uri="{FF2B5EF4-FFF2-40B4-BE49-F238E27FC236}">
                <a16:creationId xmlns:a16="http://schemas.microsoft.com/office/drawing/2014/main" id="{1FCCF4E6-CA96-4E79-9493-90C4AA85CDE8}"/>
              </a:ext>
            </a:extLst>
          </p:cNvPr>
          <p:cNvSpPr>
            <a:spLocks noGrp="1"/>
          </p:cNvSpPr>
          <p:nvPr>
            <p:ph idx="1"/>
          </p:nvPr>
        </p:nvSpPr>
        <p:spPr>
          <a:xfrm>
            <a:off x="838200" y="1520825"/>
            <a:ext cx="10893725" cy="4351338"/>
          </a:xfrm>
        </p:spPr>
        <p:txBody>
          <a:bodyPr/>
          <a:lstStyle/>
          <a:p>
            <a:r>
              <a:rPr lang="en-US" dirty="0" smtClean="0"/>
              <a:t>Gemini 4 (second stage re-rendezvous) </a:t>
            </a:r>
            <a:r>
              <a:rPr lang="en-US" b="1" dirty="0" smtClean="0">
                <a:solidFill>
                  <a:srgbClr val="FF0000"/>
                </a:solidFill>
              </a:rPr>
              <a:t>[venting</a:t>
            </a:r>
            <a:r>
              <a:rPr lang="en-US" b="1" dirty="0">
                <a:solidFill>
                  <a:srgbClr val="FF0000"/>
                </a:solidFill>
              </a:rPr>
              <a:t>, line of sight thrusting</a:t>
            </a:r>
            <a:r>
              <a:rPr lang="en-US" b="1" dirty="0" smtClean="0">
                <a:solidFill>
                  <a:srgbClr val="FF0000"/>
                </a:solidFill>
              </a:rPr>
              <a:t>]</a:t>
            </a:r>
            <a:endParaRPr lang="en-US" dirty="0" smtClean="0"/>
          </a:p>
          <a:p>
            <a:r>
              <a:rPr lang="en-US" dirty="0" smtClean="0"/>
              <a:t>Gemini </a:t>
            </a:r>
            <a:r>
              <a:rPr lang="en-US" dirty="0"/>
              <a:t>5 (Radar Evaluation Pod) </a:t>
            </a:r>
            <a:r>
              <a:rPr lang="en-US" b="1" dirty="0" smtClean="0">
                <a:solidFill>
                  <a:srgbClr val="FF0000"/>
                </a:solidFill>
              </a:rPr>
              <a:t>[fuel cell problems]</a:t>
            </a:r>
            <a:endParaRPr lang="en-US" b="1" dirty="0">
              <a:solidFill>
                <a:srgbClr val="FF0000"/>
              </a:solidFill>
            </a:endParaRPr>
          </a:p>
          <a:p>
            <a:r>
              <a:rPr lang="en-US" dirty="0"/>
              <a:t>Gemini 6A (first rendezvous – with Gemini 7) </a:t>
            </a:r>
            <a:r>
              <a:rPr lang="en-US" b="1" dirty="0">
                <a:solidFill>
                  <a:srgbClr val="FF0000"/>
                </a:solidFill>
              </a:rPr>
              <a:t>[</a:t>
            </a:r>
            <a:r>
              <a:rPr lang="en-US" b="1" dirty="0" err="1">
                <a:solidFill>
                  <a:srgbClr val="FF0000"/>
                </a:solidFill>
              </a:rPr>
              <a:t>Agena</a:t>
            </a:r>
            <a:r>
              <a:rPr lang="en-US" b="1" dirty="0">
                <a:solidFill>
                  <a:srgbClr val="FF0000"/>
                </a:solidFill>
              </a:rPr>
              <a:t> fail, pad abort]</a:t>
            </a:r>
          </a:p>
          <a:p>
            <a:r>
              <a:rPr lang="en-US" dirty="0"/>
              <a:t>Gemini 8 (first docking) </a:t>
            </a:r>
            <a:r>
              <a:rPr lang="en-US" b="1" dirty="0">
                <a:solidFill>
                  <a:srgbClr val="FF0000"/>
                </a:solidFill>
              </a:rPr>
              <a:t>[emergency reentry]</a:t>
            </a:r>
          </a:p>
          <a:p>
            <a:r>
              <a:rPr lang="en-US" dirty="0"/>
              <a:t>Gemini 9A (rendezvous from above) </a:t>
            </a:r>
            <a:r>
              <a:rPr lang="en-US" b="1" dirty="0">
                <a:solidFill>
                  <a:srgbClr val="FF0000"/>
                </a:solidFill>
              </a:rPr>
              <a:t>[backup crew, Atlas fail, ADTA fail]</a:t>
            </a:r>
          </a:p>
          <a:p>
            <a:r>
              <a:rPr lang="en-US" dirty="0"/>
              <a:t>Gemini 10 (rendezvous with an uncooperative target)</a:t>
            </a:r>
          </a:p>
          <a:p>
            <a:r>
              <a:rPr lang="en-US" dirty="0"/>
              <a:t>Gemini 11 (rapid one-orbit rendezvous)</a:t>
            </a:r>
          </a:p>
          <a:p>
            <a:r>
              <a:rPr lang="en-US" dirty="0"/>
              <a:t>Gemini 12 (unplanned rendezvous without radar)</a:t>
            </a:r>
          </a:p>
          <a:p>
            <a:r>
              <a:rPr lang="en-US" dirty="0"/>
              <a:t>Apollo 9 (LM-active rendezvous)</a:t>
            </a:r>
          </a:p>
          <a:p>
            <a:r>
              <a:rPr lang="en-US" dirty="0"/>
              <a:t>Apollo 10 (Lunar Orbit Rendezvous)</a:t>
            </a:r>
          </a:p>
        </p:txBody>
      </p:sp>
    </p:spTree>
    <p:extLst>
      <p:ext uri="{BB962C8B-B14F-4D97-AF65-F5344CB8AC3E}">
        <p14:creationId xmlns:p14="http://schemas.microsoft.com/office/powerpoint/2010/main" val="1197186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272" t="16123" r="49302" b="7943"/>
          <a:stretch/>
        </p:blipFill>
        <p:spPr>
          <a:xfrm>
            <a:off x="1926076" y="309"/>
            <a:ext cx="8531548" cy="6857691"/>
          </a:xfrm>
          <a:prstGeom prst="rect">
            <a:avLst/>
          </a:prstGeom>
        </p:spPr>
      </p:pic>
    </p:spTree>
    <p:extLst>
      <p:ext uri="{BB962C8B-B14F-4D97-AF65-F5344CB8AC3E}">
        <p14:creationId xmlns:p14="http://schemas.microsoft.com/office/powerpoint/2010/main" val="7299235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CDE27A-97B4-47F2-B835-F2F6C1314CF3}"/>
              </a:ext>
            </a:extLst>
          </p:cNvPr>
          <p:cNvPicPr>
            <a:picLocks noChangeAspect="1"/>
          </p:cNvPicPr>
          <p:nvPr/>
        </p:nvPicPr>
        <p:blipFill rotWithShape="1">
          <a:blip r:embed="rId2"/>
          <a:srcRect l="39490" t="14088" r="11426" b="6583"/>
          <a:stretch/>
        </p:blipFill>
        <p:spPr>
          <a:xfrm>
            <a:off x="2603743" y="-1"/>
            <a:ext cx="6292965" cy="6780349"/>
          </a:xfrm>
          <a:prstGeom prst="rect">
            <a:avLst/>
          </a:prstGeom>
        </p:spPr>
      </p:pic>
    </p:spTree>
    <p:extLst>
      <p:ext uri="{BB962C8B-B14F-4D97-AF65-F5344CB8AC3E}">
        <p14:creationId xmlns:p14="http://schemas.microsoft.com/office/powerpoint/2010/main" val="5683590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2D6B31-FFE8-4DA0-99F9-7690556F02B2}"/>
              </a:ext>
            </a:extLst>
          </p:cNvPr>
          <p:cNvPicPr>
            <a:picLocks noChangeAspect="1"/>
          </p:cNvPicPr>
          <p:nvPr/>
        </p:nvPicPr>
        <p:blipFill rotWithShape="1">
          <a:blip r:embed="rId2"/>
          <a:srcRect l="2034" t="33375" r="7568" b="7170"/>
          <a:stretch/>
        </p:blipFill>
        <p:spPr>
          <a:xfrm>
            <a:off x="641" y="1512499"/>
            <a:ext cx="12191359" cy="5345501"/>
          </a:xfrm>
          <a:prstGeom prst="rect">
            <a:avLst/>
          </a:prstGeom>
        </p:spPr>
      </p:pic>
      <p:sp>
        <p:nvSpPr>
          <p:cNvPr id="3" name="Title 2">
            <a:extLst>
              <a:ext uri="{FF2B5EF4-FFF2-40B4-BE49-F238E27FC236}">
                <a16:creationId xmlns:a16="http://schemas.microsoft.com/office/drawing/2014/main" id="{AAC8A394-9A83-42AA-881D-2D47EFC63157}"/>
              </a:ext>
            </a:extLst>
          </p:cNvPr>
          <p:cNvSpPr>
            <a:spLocks noGrp="1"/>
          </p:cNvSpPr>
          <p:nvPr>
            <p:ph type="title"/>
          </p:nvPr>
        </p:nvSpPr>
        <p:spPr>
          <a:xfrm>
            <a:off x="838200" y="186936"/>
            <a:ext cx="10515600" cy="1325563"/>
          </a:xfrm>
        </p:spPr>
        <p:txBody>
          <a:bodyPr/>
          <a:lstStyle/>
          <a:p>
            <a:r>
              <a:rPr lang="en-US" dirty="0"/>
              <a:t>M=4 Rendezvous (e.g., Gemini 6A)</a:t>
            </a:r>
          </a:p>
        </p:txBody>
      </p:sp>
    </p:spTree>
    <p:extLst>
      <p:ext uri="{BB962C8B-B14F-4D97-AF65-F5344CB8AC3E}">
        <p14:creationId xmlns:p14="http://schemas.microsoft.com/office/powerpoint/2010/main" val="2781172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BE130A-5C16-44D9-AF38-E446181ABC29}"/>
              </a:ext>
            </a:extLst>
          </p:cNvPr>
          <p:cNvPicPr>
            <a:picLocks noChangeAspect="1"/>
          </p:cNvPicPr>
          <p:nvPr/>
        </p:nvPicPr>
        <p:blipFill rotWithShape="1">
          <a:blip r:embed="rId2"/>
          <a:srcRect l="6505" t="14591" r="18581" b="7254"/>
          <a:stretch/>
        </p:blipFill>
        <p:spPr>
          <a:xfrm>
            <a:off x="1621766" y="1000664"/>
            <a:ext cx="8361872" cy="5815869"/>
          </a:xfrm>
          <a:prstGeom prst="rect">
            <a:avLst/>
          </a:prstGeom>
        </p:spPr>
      </p:pic>
      <p:sp>
        <p:nvSpPr>
          <p:cNvPr id="4" name="Title 3">
            <a:extLst>
              <a:ext uri="{FF2B5EF4-FFF2-40B4-BE49-F238E27FC236}">
                <a16:creationId xmlns:a16="http://schemas.microsoft.com/office/drawing/2014/main" id="{B9259E37-B920-4A3E-9D1D-2EE67938FB98}"/>
              </a:ext>
            </a:extLst>
          </p:cNvPr>
          <p:cNvSpPr>
            <a:spLocks noGrp="1"/>
          </p:cNvSpPr>
          <p:nvPr>
            <p:ph type="title"/>
          </p:nvPr>
        </p:nvSpPr>
        <p:spPr>
          <a:xfrm>
            <a:off x="838200" y="1"/>
            <a:ext cx="10515600" cy="1000664"/>
          </a:xfrm>
        </p:spPr>
        <p:txBody>
          <a:bodyPr/>
          <a:lstStyle/>
          <a:p>
            <a:r>
              <a:rPr lang="en-US" dirty="0"/>
              <a:t>Terminal Phase</a:t>
            </a:r>
          </a:p>
        </p:txBody>
      </p:sp>
      <p:sp>
        <p:nvSpPr>
          <p:cNvPr id="5" name="Rectangle 4">
            <a:extLst>
              <a:ext uri="{FF2B5EF4-FFF2-40B4-BE49-F238E27FC236}">
                <a16:creationId xmlns:a16="http://schemas.microsoft.com/office/drawing/2014/main" id="{AA390963-C301-466A-BB35-5F242C7DBA11}"/>
              </a:ext>
            </a:extLst>
          </p:cNvPr>
          <p:cNvSpPr/>
          <p:nvPr/>
        </p:nvSpPr>
        <p:spPr>
          <a:xfrm>
            <a:off x="1293962" y="874143"/>
            <a:ext cx="2386642" cy="667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849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5600-2169-4649-A4DA-FF54C4834FF2}"/>
              </a:ext>
            </a:extLst>
          </p:cNvPr>
          <p:cNvSpPr>
            <a:spLocks noGrp="1"/>
          </p:cNvSpPr>
          <p:nvPr>
            <p:ph type="title"/>
          </p:nvPr>
        </p:nvSpPr>
        <p:spPr/>
        <p:txBody>
          <a:bodyPr/>
          <a:lstStyle/>
          <a:p>
            <a:r>
              <a:rPr lang="en-US" dirty="0"/>
              <a:t>Braking Schedule</a:t>
            </a:r>
          </a:p>
        </p:txBody>
      </p:sp>
      <p:sp>
        <p:nvSpPr>
          <p:cNvPr id="3" name="Content Placeholder 2">
            <a:extLst>
              <a:ext uri="{FF2B5EF4-FFF2-40B4-BE49-F238E27FC236}">
                <a16:creationId xmlns:a16="http://schemas.microsoft.com/office/drawing/2014/main" id="{A25BCA35-6C36-4F7A-9AA1-34C5FE409DCD}"/>
              </a:ext>
            </a:extLst>
          </p:cNvPr>
          <p:cNvSpPr>
            <a:spLocks noGrp="1"/>
          </p:cNvSpPr>
          <p:nvPr>
            <p:ph idx="1"/>
          </p:nvPr>
        </p:nvSpPr>
        <p:spPr/>
        <p:txBody>
          <a:bodyPr/>
          <a:lstStyle/>
          <a:p>
            <a:pPr marL="0" indent="0">
              <a:buNone/>
            </a:pPr>
            <a:r>
              <a:rPr lang="en-US" dirty="0"/>
              <a:t>Apollo LOR:</a:t>
            </a:r>
          </a:p>
          <a:p>
            <a:r>
              <a:rPr lang="en-US" dirty="0"/>
              <a:t>6000 feet: -30 fps</a:t>
            </a:r>
          </a:p>
          <a:p>
            <a:r>
              <a:rPr lang="en-US" dirty="0"/>
              <a:t>3000 feet: -20 fps</a:t>
            </a:r>
          </a:p>
          <a:p>
            <a:r>
              <a:rPr lang="en-US" dirty="0"/>
              <a:t>1500 feet: -10 fps</a:t>
            </a:r>
          </a:p>
          <a:p>
            <a:r>
              <a:rPr lang="en-US" dirty="0"/>
              <a:t>  600 feet: -  5 fps</a:t>
            </a:r>
          </a:p>
        </p:txBody>
      </p:sp>
      <p:sp>
        <p:nvSpPr>
          <p:cNvPr id="4" name="Rectangle 3">
            <a:extLst>
              <a:ext uri="{FF2B5EF4-FFF2-40B4-BE49-F238E27FC236}">
                <a16:creationId xmlns:a16="http://schemas.microsoft.com/office/drawing/2014/main" id="{9D0BC29F-E741-49E0-84DE-AAC635047B08}"/>
              </a:ext>
            </a:extLst>
          </p:cNvPr>
          <p:cNvSpPr/>
          <p:nvPr/>
        </p:nvSpPr>
        <p:spPr>
          <a:xfrm>
            <a:off x="4583503" y="1929646"/>
            <a:ext cx="7044906" cy="4524315"/>
          </a:xfrm>
          <a:prstGeom prst="rect">
            <a:avLst/>
          </a:prstGeom>
          <a:ln>
            <a:solidFill>
              <a:schemeClr val="tx1"/>
            </a:solidFill>
          </a:ln>
        </p:spPr>
        <p:txBody>
          <a:bodyPr wrap="square">
            <a:spAutoFit/>
          </a:bodyPr>
          <a:lstStyle/>
          <a:p>
            <a:r>
              <a:rPr lang="en-US" b="1" dirty="0"/>
              <a:t>Gemini 12 Pilot Report:</a:t>
            </a:r>
          </a:p>
          <a:p>
            <a:r>
              <a:rPr lang="en-US" dirty="0"/>
              <a:t>Braking was accomplished in increments, starting with a 3 ft/sec decrease to a closing rate of 45 ft/sec at the fourth midcourse correction. At a range of about 1.5 nautical miles, the closing rate had been decreased to about 17 ft/sec. The inertial indicators were used for an inertial reference during this period. The line-of-sight rates were very small throughout this portion of the braking sequence, requiring only one input correction, according to the inertial indicators. At a range of approximately one nautical mile, inertial reference was shifted to the stars.</a:t>
            </a:r>
          </a:p>
          <a:p>
            <a:endParaRPr lang="en-US" dirty="0"/>
          </a:p>
          <a:p>
            <a:r>
              <a:rPr lang="en-US" dirty="0"/>
              <a:t>From approximately one mile range, braking was accomplished in small increments. The analog range and range-rate indicators did not function during the braking phase. Position and closing rates were maintained by monitoring computer information and by visual observations of the target. At the completion of the rendezvous, the propellant-quantity-remaining indicator read 69 percent.</a:t>
            </a:r>
          </a:p>
        </p:txBody>
      </p:sp>
    </p:spTree>
    <p:extLst>
      <p:ext uri="{BB962C8B-B14F-4D97-AF65-F5344CB8AC3E}">
        <p14:creationId xmlns:p14="http://schemas.microsoft.com/office/powerpoint/2010/main" val="987080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4669" t="16880" r="36714" b="9173"/>
          <a:stretch/>
        </p:blipFill>
        <p:spPr>
          <a:xfrm>
            <a:off x="2717986" y="0"/>
            <a:ext cx="7077246" cy="6858000"/>
          </a:xfrm>
          <a:prstGeom prst="rect">
            <a:avLst/>
          </a:prstGeom>
        </p:spPr>
      </p:pic>
    </p:spTree>
    <p:extLst>
      <p:ext uri="{BB962C8B-B14F-4D97-AF65-F5344CB8AC3E}">
        <p14:creationId xmlns:p14="http://schemas.microsoft.com/office/powerpoint/2010/main" val="677637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C84D1-ABF5-4FF0-9009-D5C486F8DB2B}"/>
              </a:ext>
            </a:extLst>
          </p:cNvPr>
          <p:cNvPicPr>
            <a:picLocks noChangeAspect="1"/>
          </p:cNvPicPr>
          <p:nvPr/>
        </p:nvPicPr>
        <p:blipFill rotWithShape="1">
          <a:blip r:embed="rId2"/>
          <a:srcRect l="2145" t="16667" r="6394" b="6164"/>
          <a:stretch/>
        </p:blipFill>
        <p:spPr>
          <a:xfrm>
            <a:off x="0" y="0"/>
            <a:ext cx="12192000" cy="6858000"/>
          </a:xfrm>
          <a:prstGeom prst="rect">
            <a:avLst/>
          </a:prstGeom>
        </p:spPr>
      </p:pic>
    </p:spTree>
    <p:extLst>
      <p:ext uri="{BB962C8B-B14F-4D97-AF65-F5344CB8AC3E}">
        <p14:creationId xmlns:p14="http://schemas.microsoft.com/office/powerpoint/2010/main" val="2888117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FEF57A-BE61-43CA-97EE-341FBD0DCFEE}"/>
              </a:ext>
            </a:extLst>
          </p:cNvPr>
          <p:cNvPicPr>
            <a:picLocks noChangeAspect="1"/>
          </p:cNvPicPr>
          <p:nvPr/>
        </p:nvPicPr>
        <p:blipFill>
          <a:blip r:embed="rId2"/>
          <a:stretch>
            <a:fillRect/>
          </a:stretch>
        </p:blipFill>
        <p:spPr>
          <a:xfrm>
            <a:off x="0" y="-1386"/>
            <a:ext cx="12192000" cy="6860771"/>
          </a:xfrm>
          <a:prstGeom prst="rect">
            <a:avLst/>
          </a:prstGeom>
        </p:spPr>
      </p:pic>
    </p:spTree>
    <p:extLst>
      <p:ext uri="{BB962C8B-B14F-4D97-AF65-F5344CB8AC3E}">
        <p14:creationId xmlns:p14="http://schemas.microsoft.com/office/powerpoint/2010/main" val="2817761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6C3A3-8822-455A-8555-06B63A9A929D}"/>
              </a:ext>
            </a:extLst>
          </p:cNvPr>
          <p:cNvPicPr>
            <a:picLocks noChangeAspect="1"/>
          </p:cNvPicPr>
          <p:nvPr/>
        </p:nvPicPr>
        <p:blipFill rotWithShape="1">
          <a:blip r:embed="rId2"/>
          <a:srcRect t="25828" b="9937"/>
          <a:stretch/>
        </p:blipFill>
        <p:spPr>
          <a:xfrm>
            <a:off x="4583502" y="0"/>
            <a:ext cx="7608498" cy="6867896"/>
          </a:xfrm>
          <a:prstGeom prst="rect">
            <a:avLst/>
          </a:prstGeom>
        </p:spPr>
      </p:pic>
      <p:pic>
        <p:nvPicPr>
          <p:cNvPr id="5" name="Picture 4">
            <a:extLst>
              <a:ext uri="{FF2B5EF4-FFF2-40B4-BE49-F238E27FC236}">
                <a16:creationId xmlns:a16="http://schemas.microsoft.com/office/drawing/2014/main" id="{9FDB3EEF-56AB-47C6-9F71-3A2B81C60613}"/>
              </a:ext>
            </a:extLst>
          </p:cNvPr>
          <p:cNvPicPr>
            <a:picLocks noChangeAspect="1"/>
          </p:cNvPicPr>
          <p:nvPr/>
        </p:nvPicPr>
        <p:blipFill>
          <a:blip r:embed="rId3"/>
          <a:stretch>
            <a:fillRect/>
          </a:stretch>
        </p:blipFill>
        <p:spPr>
          <a:xfrm>
            <a:off x="0" y="9896"/>
            <a:ext cx="5042647" cy="6858000"/>
          </a:xfrm>
          <a:prstGeom prst="rect">
            <a:avLst/>
          </a:prstGeom>
        </p:spPr>
      </p:pic>
    </p:spTree>
    <p:extLst>
      <p:ext uri="{BB962C8B-B14F-4D97-AF65-F5344CB8AC3E}">
        <p14:creationId xmlns:p14="http://schemas.microsoft.com/office/powerpoint/2010/main" val="504274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75D8-A02A-49D7-8C93-DBF226A4DD5D}"/>
              </a:ext>
            </a:extLst>
          </p:cNvPr>
          <p:cNvSpPr>
            <a:spLocks noGrp="1"/>
          </p:cNvSpPr>
          <p:nvPr>
            <p:ph type="title"/>
          </p:nvPr>
        </p:nvSpPr>
        <p:spPr/>
        <p:txBody>
          <a:bodyPr/>
          <a:lstStyle/>
          <a:p>
            <a:r>
              <a:rPr lang="en-US" dirty="0"/>
              <a:t>Discussion Groups</a:t>
            </a:r>
          </a:p>
        </p:txBody>
      </p:sp>
      <p:sp>
        <p:nvSpPr>
          <p:cNvPr id="3" name="Content Placeholder 2">
            <a:extLst>
              <a:ext uri="{FF2B5EF4-FFF2-40B4-BE49-F238E27FC236}">
                <a16:creationId xmlns:a16="http://schemas.microsoft.com/office/drawing/2014/main" id="{65391F05-47EB-4737-A8FC-56D3DA728100}"/>
              </a:ext>
            </a:extLst>
          </p:cNvPr>
          <p:cNvSpPr>
            <a:spLocks noGrp="1"/>
          </p:cNvSpPr>
          <p:nvPr>
            <p:ph idx="1"/>
          </p:nvPr>
        </p:nvSpPr>
        <p:spPr>
          <a:xfrm>
            <a:off x="838200" y="1825625"/>
            <a:ext cx="11103708" cy="4351338"/>
          </a:xfrm>
        </p:spPr>
        <p:txBody>
          <a:bodyPr/>
          <a:lstStyle/>
          <a:p>
            <a:r>
              <a:rPr lang="en-US" dirty="0"/>
              <a:t>FETM video episode 1 (“Can We Do This?”)</a:t>
            </a:r>
          </a:p>
          <a:p>
            <a:pPr lvl="1"/>
            <a:r>
              <a:rPr lang="en-US" dirty="0"/>
              <a:t>NASA from the lunar landing decision through the end of Project Gemini</a:t>
            </a:r>
          </a:p>
          <a:p>
            <a:pPr lvl="3"/>
            <a:endParaRPr lang="en-US" dirty="0"/>
          </a:p>
          <a:p>
            <a:r>
              <a:rPr lang="en-US" dirty="0"/>
              <a:t>Mathews (“Collective Knowledge Gained from Gemini”)</a:t>
            </a:r>
          </a:p>
          <a:p>
            <a:pPr lvl="1"/>
            <a:r>
              <a:rPr lang="en-US" dirty="0"/>
              <a:t>An conference paper providing an overview of goals and accomplishments</a:t>
            </a:r>
          </a:p>
          <a:p>
            <a:pPr lvl="5"/>
            <a:endParaRPr lang="en-US" dirty="0"/>
          </a:p>
          <a:p>
            <a:r>
              <a:rPr lang="en-US" b="1" dirty="0"/>
              <a:t>Summary Conference chapter 2 (“Summary of Rendezvous Operations”)</a:t>
            </a:r>
          </a:p>
          <a:p>
            <a:pPr lvl="1"/>
            <a:r>
              <a:rPr lang="en-US" b="1" dirty="0"/>
              <a:t>A detailed review of Gemini rendezvous</a:t>
            </a:r>
          </a:p>
          <a:p>
            <a:pPr lvl="5"/>
            <a:endParaRPr lang="en-US" dirty="0"/>
          </a:p>
          <a:p>
            <a:r>
              <a:rPr lang="en-US" dirty="0"/>
              <a:t>Hacker chapter 12 (“Spirit of 76”)</a:t>
            </a:r>
          </a:p>
          <a:p>
            <a:pPr lvl="1"/>
            <a:r>
              <a:rPr lang="en-US" dirty="0"/>
              <a:t>The story of the first rendezvous</a:t>
            </a:r>
          </a:p>
          <a:p>
            <a:endParaRPr lang="en-US" dirty="0"/>
          </a:p>
        </p:txBody>
      </p:sp>
    </p:spTree>
    <p:extLst>
      <p:ext uri="{BB962C8B-B14F-4D97-AF65-F5344CB8AC3E}">
        <p14:creationId xmlns:p14="http://schemas.microsoft.com/office/powerpoint/2010/main" val="1089302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829" y="-27117"/>
            <a:ext cx="7431314" cy="6885340"/>
          </a:xfrm>
          <a:prstGeom prst="rect">
            <a:avLst/>
          </a:prstGeom>
        </p:spPr>
      </p:pic>
    </p:spTree>
    <p:extLst>
      <p:ext uri="{BB962C8B-B14F-4D97-AF65-F5344CB8AC3E}">
        <p14:creationId xmlns:p14="http://schemas.microsoft.com/office/powerpoint/2010/main" val="474723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4DC5-B1ED-4CAB-AE46-E1265E4928A4}"/>
              </a:ext>
            </a:extLst>
          </p:cNvPr>
          <p:cNvSpPr>
            <a:spLocks noGrp="1"/>
          </p:cNvSpPr>
          <p:nvPr>
            <p:ph type="title"/>
          </p:nvPr>
        </p:nvSpPr>
        <p:spPr/>
        <p:txBody>
          <a:bodyPr/>
          <a:lstStyle/>
          <a:p>
            <a:r>
              <a:rPr lang="en-US" dirty="0" smtClean="0"/>
              <a:t>Readings for </a:t>
            </a:r>
            <a:r>
              <a:rPr lang="en-US" b="1" dirty="0" smtClean="0"/>
              <a:t>Gemini: EVA</a:t>
            </a:r>
            <a:endParaRPr lang="en-US" b="1" dirty="0"/>
          </a:p>
        </p:txBody>
      </p:sp>
      <p:sp>
        <p:nvSpPr>
          <p:cNvPr id="3" name="Content Placeholder 2">
            <a:extLst>
              <a:ext uri="{FF2B5EF4-FFF2-40B4-BE49-F238E27FC236}">
                <a16:creationId xmlns:a16="http://schemas.microsoft.com/office/drawing/2014/main" id="{47ACE7F9-7B11-4690-A4A0-111D642B4EF0}"/>
              </a:ext>
            </a:extLst>
          </p:cNvPr>
          <p:cNvSpPr>
            <a:spLocks noGrp="1"/>
          </p:cNvSpPr>
          <p:nvPr>
            <p:ph idx="1"/>
          </p:nvPr>
        </p:nvSpPr>
        <p:spPr>
          <a:xfrm>
            <a:off x="0" y="1825625"/>
            <a:ext cx="12192000" cy="4749346"/>
          </a:xfrm>
        </p:spPr>
        <p:txBody>
          <a:bodyPr/>
          <a:lstStyle/>
          <a:p>
            <a:r>
              <a:rPr lang="en-US" b="1" dirty="0" err="1"/>
              <a:t>Portree</a:t>
            </a:r>
            <a:r>
              <a:rPr lang="en-US" b="1" dirty="0"/>
              <a:t> (“Spacewalks that Never Were: The Gemini EVA Planning Group”)</a:t>
            </a:r>
          </a:p>
          <a:p>
            <a:pPr lvl="1"/>
            <a:r>
              <a:rPr lang="en-US" b="1" dirty="0"/>
              <a:t>The original plans for Gemini EVA – no plan survives first contact with reality!</a:t>
            </a:r>
          </a:p>
          <a:p>
            <a:pPr lvl="4"/>
            <a:endParaRPr lang="en-US" dirty="0"/>
          </a:p>
          <a:p>
            <a:r>
              <a:rPr lang="en-US" dirty="0"/>
              <a:t>Gemini Summary chapter 9 (“Body Positioning and Restraints during EVA”)</a:t>
            </a:r>
          </a:p>
          <a:p>
            <a:pPr lvl="1"/>
            <a:r>
              <a:rPr lang="en-US" dirty="0"/>
              <a:t>A description of what was learned during the Gemini “EVA crisis”</a:t>
            </a:r>
          </a:p>
          <a:p>
            <a:pPr lvl="1"/>
            <a:endParaRPr lang="en-US" dirty="0"/>
          </a:p>
          <a:p>
            <a:r>
              <a:rPr lang="en-US" dirty="0"/>
              <a:t>Neufeld (“Practicing for Space Underwater: Inventing Neutral Buoyancy Training”)</a:t>
            </a:r>
          </a:p>
          <a:p>
            <a:pPr lvl="1"/>
            <a:r>
              <a:rPr lang="en-US" dirty="0"/>
              <a:t>A nicely nuanced treatment of the development of the invention of underwater training</a:t>
            </a:r>
          </a:p>
          <a:p>
            <a:pPr lvl="3"/>
            <a:endParaRPr lang="en-US" dirty="0"/>
          </a:p>
          <a:p>
            <a:r>
              <a:rPr lang="en-US" dirty="0"/>
              <a:t>Gemini 12 Mission video</a:t>
            </a:r>
          </a:p>
          <a:p>
            <a:pPr lvl="1"/>
            <a:r>
              <a:rPr lang="en-US" dirty="0"/>
              <a:t>An excellent documentary on the Gemini XII underwater training and the mission</a:t>
            </a:r>
          </a:p>
          <a:p>
            <a:endParaRPr lang="en-US" dirty="0"/>
          </a:p>
          <a:p>
            <a:endParaRPr lang="en-US" dirty="0"/>
          </a:p>
        </p:txBody>
      </p:sp>
    </p:spTree>
    <p:extLst>
      <p:ext uri="{BB962C8B-B14F-4D97-AF65-F5344CB8AC3E}">
        <p14:creationId xmlns:p14="http://schemas.microsoft.com/office/powerpoint/2010/main" val="2320690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Project Status Reports</a:t>
            </a:r>
            <a:endParaRPr lang="en-US" dirty="0"/>
          </a:p>
        </p:txBody>
      </p:sp>
      <p:sp>
        <p:nvSpPr>
          <p:cNvPr id="3" name="Content Placeholder 2"/>
          <p:cNvSpPr>
            <a:spLocks noGrp="1"/>
          </p:cNvSpPr>
          <p:nvPr>
            <p:ph idx="1"/>
          </p:nvPr>
        </p:nvSpPr>
        <p:spPr/>
        <p:txBody>
          <a:bodyPr/>
          <a:lstStyle/>
          <a:p>
            <a:r>
              <a:rPr lang="en-US" dirty="0" smtClean="0"/>
              <a:t>Due on ELMS before class next Tuesday</a:t>
            </a:r>
          </a:p>
          <a:p>
            <a:pPr lvl="1"/>
            <a:r>
              <a:rPr lang="en-US" dirty="0" smtClean="0"/>
              <a:t>And a second one the following Tuesday</a:t>
            </a:r>
          </a:p>
          <a:p>
            <a:pPr lvl="1"/>
            <a:endParaRPr lang="en-US" dirty="0"/>
          </a:p>
          <a:p>
            <a:r>
              <a:rPr lang="en-US" dirty="0" smtClean="0"/>
              <a:t>Paragraph 1: What you have done so far</a:t>
            </a:r>
          </a:p>
          <a:p>
            <a:endParaRPr lang="en-US" dirty="0"/>
          </a:p>
          <a:p>
            <a:r>
              <a:rPr lang="en-US" dirty="0" smtClean="0"/>
              <a:t>Paragraph 2: Problems you have encountered</a:t>
            </a:r>
          </a:p>
          <a:p>
            <a:pPr lvl="1"/>
            <a:r>
              <a:rPr lang="en-US" dirty="0" smtClean="0"/>
              <a:t>Only needed if you have had problems</a:t>
            </a:r>
          </a:p>
          <a:p>
            <a:pPr lvl="1"/>
            <a:r>
              <a:rPr lang="en-US" dirty="0" smtClean="0"/>
              <a:t>If you need help with problems, also send us an email!</a:t>
            </a:r>
            <a:endParaRPr lang="en-US" dirty="0"/>
          </a:p>
        </p:txBody>
      </p:sp>
    </p:spTree>
    <p:extLst>
      <p:ext uri="{BB962C8B-B14F-4D97-AF65-F5344CB8AC3E}">
        <p14:creationId xmlns:p14="http://schemas.microsoft.com/office/powerpoint/2010/main" val="258871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2115" t="10122" r="17663" b="6524"/>
          <a:stretch/>
        </p:blipFill>
        <p:spPr>
          <a:xfrm rot="5400000">
            <a:off x="2884457" y="-1998136"/>
            <a:ext cx="6858000" cy="10854273"/>
          </a:xfrm>
          <a:prstGeom prst="rect">
            <a:avLst/>
          </a:prstGeom>
        </p:spPr>
      </p:pic>
    </p:spTree>
    <p:extLst>
      <p:ext uri="{BB962C8B-B14F-4D97-AF65-F5344CB8AC3E}">
        <p14:creationId xmlns:p14="http://schemas.microsoft.com/office/powerpoint/2010/main" val="3620943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F9DBB6-8311-433E-9C55-68F695389B76}"/>
              </a:ext>
            </a:extLst>
          </p:cNvPr>
          <p:cNvPicPr>
            <a:picLocks noChangeAspect="1"/>
          </p:cNvPicPr>
          <p:nvPr/>
        </p:nvPicPr>
        <p:blipFill rotWithShape="1">
          <a:blip r:embed="rId2"/>
          <a:srcRect t="6882" b="4624"/>
          <a:stretch/>
        </p:blipFill>
        <p:spPr>
          <a:xfrm>
            <a:off x="271987" y="0"/>
            <a:ext cx="11648026" cy="6867341"/>
          </a:xfrm>
          <a:prstGeom prst="rect">
            <a:avLst/>
          </a:prstGeom>
        </p:spPr>
      </p:pic>
    </p:spTree>
    <p:extLst>
      <p:ext uri="{BB962C8B-B14F-4D97-AF65-F5344CB8AC3E}">
        <p14:creationId xmlns:p14="http://schemas.microsoft.com/office/powerpoint/2010/main" val="739538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453D44-09C1-41B5-9F5F-6478CC4F5F59}"/>
              </a:ext>
            </a:extLst>
          </p:cNvPr>
          <p:cNvPicPr>
            <a:picLocks noChangeAspect="1"/>
          </p:cNvPicPr>
          <p:nvPr/>
        </p:nvPicPr>
        <p:blipFill>
          <a:blip r:embed="rId2"/>
          <a:stretch>
            <a:fillRect/>
          </a:stretch>
        </p:blipFill>
        <p:spPr>
          <a:xfrm>
            <a:off x="594360" y="0"/>
            <a:ext cx="11003280" cy="6858000"/>
          </a:xfrm>
          <a:prstGeom prst="rect">
            <a:avLst/>
          </a:prstGeom>
        </p:spPr>
      </p:pic>
    </p:spTree>
    <p:extLst>
      <p:ext uri="{BB962C8B-B14F-4D97-AF65-F5344CB8AC3E}">
        <p14:creationId xmlns:p14="http://schemas.microsoft.com/office/powerpoint/2010/main" val="1348453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9DFE0-EA82-4FDB-8482-E5354F1B7B94}"/>
              </a:ext>
            </a:extLst>
          </p:cNvPr>
          <p:cNvPicPr>
            <a:picLocks noChangeAspect="1"/>
          </p:cNvPicPr>
          <p:nvPr/>
        </p:nvPicPr>
        <p:blipFill rotWithShape="1">
          <a:blip r:embed="rId2"/>
          <a:srcRect t="19287" b="19497"/>
          <a:stretch/>
        </p:blipFill>
        <p:spPr>
          <a:xfrm>
            <a:off x="1760454" y="1"/>
            <a:ext cx="8671092" cy="6857999"/>
          </a:xfrm>
          <a:prstGeom prst="rect">
            <a:avLst/>
          </a:prstGeom>
        </p:spPr>
      </p:pic>
    </p:spTree>
    <p:extLst>
      <p:ext uri="{BB962C8B-B14F-4D97-AF65-F5344CB8AC3E}">
        <p14:creationId xmlns:p14="http://schemas.microsoft.com/office/powerpoint/2010/main" val="391544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3745EA-F358-4F80-A47F-DFCA18827846}"/>
              </a:ext>
            </a:extLst>
          </p:cNvPr>
          <p:cNvPicPr>
            <a:picLocks noChangeAspect="1"/>
          </p:cNvPicPr>
          <p:nvPr/>
        </p:nvPicPr>
        <p:blipFill>
          <a:blip r:embed="rId2"/>
          <a:stretch>
            <a:fillRect/>
          </a:stretch>
        </p:blipFill>
        <p:spPr>
          <a:xfrm>
            <a:off x="641497" y="0"/>
            <a:ext cx="10909005" cy="6858000"/>
          </a:xfrm>
          <a:prstGeom prst="rect">
            <a:avLst/>
          </a:prstGeom>
        </p:spPr>
      </p:pic>
    </p:spTree>
    <p:extLst>
      <p:ext uri="{BB962C8B-B14F-4D97-AF65-F5344CB8AC3E}">
        <p14:creationId xmlns:p14="http://schemas.microsoft.com/office/powerpoint/2010/main" val="3489487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8AD4-E2F9-45A2-B265-266D64D95FDE}"/>
              </a:ext>
            </a:extLst>
          </p:cNvPr>
          <p:cNvSpPr>
            <a:spLocks noGrp="1"/>
          </p:cNvSpPr>
          <p:nvPr>
            <p:ph type="title"/>
          </p:nvPr>
        </p:nvSpPr>
        <p:spPr>
          <a:xfrm>
            <a:off x="838200" y="18255"/>
            <a:ext cx="10515600" cy="1325563"/>
          </a:xfrm>
        </p:spPr>
        <p:txBody>
          <a:bodyPr/>
          <a:lstStyle/>
          <a:p>
            <a:r>
              <a:rPr lang="en-US" dirty="0"/>
              <a:t>Timeline</a:t>
            </a:r>
          </a:p>
        </p:txBody>
      </p:sp>
      <p:sp>
        <p:nvSpPr>
          <p:cNvPr id="3" name="Content Placeholder 2">
            <a:extLst>
              <a:ext uri="{FF2B5EF4-FFF2-40B4-BE49-F238E27FC236}">
                <a16:creationId xmlns:a16="http://schemas.microsoft.com/office/drawing/2014/main" id="{CC3184E8-027C-4B15-AC6B-BBEDD18D62A0}"/>
              </a:ext>
            </a:extLst>
          </p:cNvPr>
          <p:cNvSpPr>
            <a:spLocks noGrp="1"/>
          </p:cNvSpPr>
          <p:nvPr>
            <p:ph idx="1"/>
          </p:nvPr>
        </p:nvSpPr>
        <p:spPr>
          <a:xfrm>
            <a:off x="838199" y="1096527"/>
            <a:ext cx="10945483" cy="4351338"/>
          </a:xfrm>
        </p:spPr>
        <p:txBody>
          <a:bodyPr>
            <a:normAutofit/>
          </a:bodyPr>
          <a:lstStyle/>
          <a:p>
            <a:r>
              <a:rPr lang="en-US" dirty="0"/>
              <a:t>Mercury Mark II program approval (December 1961)</a:t>
            </a:r>
          </a:p>
          <a:p>
            <a:pPr lvl="1"/>
            <a:r>
              <a:rPr lang="en-US" dirty="0" smtClean="0"/>
              <a:t>Last </a:t>
            </a:r>
            <a:r>
              <a:rPr lang="en-US" dirty="0"/>
              <a:t>Mercury mission (May 1963)</a:t>
            </a:r>
          </a:p>
          <a:p>
            <a:pPr lvl="3"/>
            <a:endParaRPr lang="en-US" dirty="0" smtClean="0"/>
          </a:p>
          <a:p>
            <a:r>
              <a:rPr lang="en-US" dirty="0" smtClean="0"/>
              <a:t>First </a:t>
            </a:r>
            <a:r>
              <a:rPr lang="en-US" dirty="0" err="1"/>
              <a:t>uncrewed</a:t>
            </a:r>
            <a:r>
              <a:rPr lang="en-US" dirty="0"/>
              <a:t> Gemini mission (April 1964)</a:t>
            </a:r>
          </a:p>
          <a:p>
            <a:pPr lvl="3"/>
            <a:endParaRPr lang="en-US" dirty="0" smtClean="0"/>
          </a:p>
          <a:p>
            <a:r>
              <a:rPr lang="en-US" dirty="0" smtClean="0"/>
              <a:t>First </a:t>
            </a:r>
            <a:r>
              <a:rPr lang="en-US" dirty="0"/>
              <a:t>crewed Gemini mission (March 1965)</a:t>
            </a:r>
          </a:p>
          <a:p>
            <a:pPr lvl="1"/>
            <a:r>
              <a:rPr lang="en-US" dirty="0"/>
              <a:t>First US Spacewalk (June 1965)</a:t>
            </a:r>
          </a:p>
          <a:p>
            <a:pPr lvl="1"/>
            <a:r>
              <a:rPr lang="en-US" dirty="0"/>
              <a:t>First Rendezvous (December 1965</a:t>
            </a:r>
            <a:r>
              <a:rPr lang="en-US" dirty="0" smtClean="0"/>
              <a:t>)</a:t>
            </a:r>
          </a:p>
          <a:p>
            <a:pPr lvl="1"/>
            <a:r>
              <a:rPr lang="en-US" dirty="0"/>
              <a:t>Last Gemini mission (November 1966</a:t>
            </a:r>
            <a:r>
              <a:rPr lang="en-US" dirty="0" smtClean="0"/>
              <a:t>)</a:t>
            </a:r>
            <a:endParaRPr lang="en-US" dirty="0"/>
          </a:p>
          <a:p>
            <a:pPr lvl="3"/>
            <a:endParaRPr lang="en-US" dirty="0" smtClean="0"/>
          </a:p>
          <a:p>
            <a:r>
              <a:rPr lang="en-US" dirty="0" err="1" smtClean="0"/>
              <a:t>Uncrewed</a:t>
            </a:r>
            <a:r>
              <a:rPr lang="en-US" dirty="0" smtClean="0"/>
              <a:t> </a:t>
            </a:r>
            <a:r>
              <a:rPr lang="en-US" dirty="0"/>
              <a:t>Air Force Gemini B (MOL program) launch (November 1966)</a:t>
            </a:r>
          </a:p>
          <a:p>
            <a:pPr lvl="1"/>
            <a:r>
              <a:rPr lang="en-US" dirty="0" smtClean="0"/>
              <a:t>Air </a:t>
            </a:r>
            <a:r>
              <a:rPr lang="en-US" dirty="0"/>
              <a:t>Force Manned Orbiting Laboratory program cancelled (June 1969)</a:t>
            </a:r>
          </a:p>
        </p:txBody>
      </p:sp>
    </p:spTree>
    <p:extLst>
      <p:ext uri="{BB962C8B-B14F-4D97-AF65-F5344CB8AC3E}">
        <p14:creationId xmlns:p14="http://schemas.microsoft.com/office/powerpoint/2010/main" val="2145292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1FD958-0257-4723-9729-F3A62406D04B}"/>
              </a:ext>
            </a:extLst>
          </p:cNvPr>
          <p:cNvPicPr>
            <a:picLocks noChangeAspect="1"/>
          </p:cNvPicPr>
          <p:nvPr/>
        </p:nvPicPr>
        <p:blipFill>
          <a:blip r:embed="rId2"/>
          <a:stretch>
            <a:fillRect/>
          </a:stretch>
        </p:blipFill>
        <p:spPr>
          <a:xfrm>
            <a:off x="2682467" y="0"/>
            <a:ext cx="6827066" cy="6858000"/>
          </a:xfrm>
          <a:prstGeom prst="rect">
            <a:avLst/>
          </a:prstGeom>
        </p:spPr>
      </p:pic>
    </p:spTree>
    <p:extLst>
      <p:ext uri="{BB962C8B-B14F-4D97-AF65-F5344CB8AC3E}">
        <p14:creationId xmlns:p14="http://schemas.microsoft.com/office/powerpoint/2010/main" val="2152798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2235</TotalTime>
  <Words>1053</Words>
  <Application>Microsoft Office PowerPoint</Application>
  <PresentationFormat>Widescreen</PresentationFormat>
  <Paragraphs>112</Paragraphs>
  <Slides>34</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34</vt:i4>
      </vt:variant>
    </vt:vector>
  </HeadingPairs>
  <TitlesOfParts>
    <vt:vector size="39" baseType="lpstr">
      <vt:lpstr>Arial</vt:lpstr>
      <vt:lpstr>Calibri</vt:lpstr>
      <vt:lpstr>Calibri Light</vt:lpstr>
      <vt:lpstr>Office Theme</vt:lpstr>
      <vt:lpstr>1_Office Theme</vt:lpstr>
      <vt:lpstr>Gemini: Rendezvous and Docking</vt:lpstr>
      <vt:lpstr>Gemini Objectives</vt:lpstr>
      <vt:lpstr>PowerPoint Presentation</vt:lpstr>
      <vt:lpstr>PowerPoint Presentation</vt:lpstr>
      <vt:lpstr>PowerPoint Presentation</vt:lpstr>
      <vt:lpstr>PowerPoint Presentation</vt:lpstr>
      <vt:lpstr>PowerPoint Presentation</vt:lpstr>
      <vt:lpstr>Timeline</vt:lpstr>
      <vt:lpstr>PowerPoint Presentation</vt:lpstr>
      <vt:lpstr>Long Duration Missions (before Shuttle/Mir)</vt:lpstr>
      <vt:lpstr>Rendezvous Missions (before Apollo 11)</vt:lpstr>
      <vt:lpstr>Rendezvous Missions (before Apollo 11)</vt:lpstr>
      <vt:lpstr>Rendezvous Missions (before Apollo 11)</vt:lpstr>
      <vt:lpstr>PowerPoint Presentation</vt:lpstr>
      <vt:lpstr>PowerPoint Presentation</vt:lpstr>
      <vt:lpstr>Rendezvous Missions (before Apollo 11)</vt:lpstr>
      <vt:lpstr>PowerPoint Presentation</vt:lpstr>
      <vt:lpstr>PowerPoint Presentation</vt:lpstr>
      <vt:lpstr>Rendezvous Missions (before Apollo 11)</vt:lpstr>
      <vt:lpstr>PowerPoint Presentation</vt:lpstr>
      <vt:lpstr>Rendezvous Missions (before Apollo 11)</vt:lpstr>
      <vt:lpstr>PowerPoint Presentation</vt:lpstr>
      <vt:lpstr>PowerPoint Presentation</vt:lpstr>
      <vt:lpstr>M=4 Rendezvous (e.g., Gemini 6A)</vt:lpstr>
      <vt:lpstr>Terminal Phase</vt:lpstr>
      <vt:lpstr>Braking Schedule</vt:lpstr>
      <vt:lpstr>PowerPoint Presentation</vt:lpstr>
      <vt:lpstr>PowerPoint Presentation</vt:lpstr>
      <vt:lpstr>PowerPoint Presentation</vt:lpstr>
      <vt:lpstr>Discussion Groups</vt:lpstr>
      <vt:lpstr>PowerPoint Presentation</vt:lpstr>
      <vt:lpstr>Readings for Gemini: EVA</vt:lpstr>
      <vt:lpstr>Team Project Status Reports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Gemini: Rendezvous and Docking</dc:title>
  <dc:creator>Douglas William Oard</dc:creator>
  <cp:lastModifiedBy>jj</cp:lastModifiedBy>
  <cp:revision>54</cp:revision>
  <dcterms:created xsi:type="dcterms:W3CDTF">2019-03-18T02:59:46Z</dcterms:created>
  <dcterms:modified xsi:type="dcterms:W3CDTF">2019-10-10T20:25:39Z</dcterms:modified>
</cp:coreProperties>
</file>